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DFE2-8951-46AD-974A-FBBB52F2DAD2}" type="datetimeFigureOut">
              <a:rPr lang="en-CA" smtClean="0"/>
              <a:t>22/01/2014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486D-CC8C-4BD3-9D4A-B2A4A8F057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923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DFE2-8951-46AD-974A-FBBB52F2DAD2}" type="datetimeFigureOut">
              <a:rPr lang="en-CA" smtClean="0"/>
              <a:t>22/01/2014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486D-CC8C-4BD3-9D4A-B2A4A8F057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584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DFE2-8951-46AD-974A-FBBB52F2DAD2}" type="datetimeFigureOut">
              <a:rPr lang="en-CA" smtClean="0"/>
              <a:t>22/01/2014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486D-CC8C-4BD3-9D4A-B2A4A8F057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715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DFE2-8951-46AD-974A-FBBB52F2DAD2}" type="datetimeFigureOut">
              <a:rPr lang="en-CA" smtClean="0"/>
              <a:t>22/01/2014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486D-CC8C-4BD3-9D4A-B2A4A8F057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503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DFE2-8951-46AD-974A-FBBB52F2DAD2}" type="datetimeFigureOut">
              <a:rPr lang="en-CA" smtClean="0"/>
              <a:t>22/01/2014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486D-CC8C-4BD3-9D4A-B2A4A8F057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320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DFE2-8951-46AD-974A-FBBB52F2DAD2}" type="datetimeFigureOut">
              <a:rPr lang="en-CA" smtClean="0"/>
              <a:t>22/01/2014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486D-CC8C-4BD3-9D4A-B2A4A8F057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89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DFE2-8951-46AD-974A-FBBB52F2DAD2}" type="datetimeFigureOut">
              <a:rPr lang="en-CA" smtClean="0"/>
              <a:t>22/01/2014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486D-CC8C-4BD3-9D4A-B2A4A8F057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431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DFE2-8951-46AD-974A-FBBB52F2DAD2}" type="datetimeFigureOut">
              <a:rPr lang="en-CA" smtClean="0"/>
              <a:t>22/01/2014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486D-CC8C-4BD3-9D4A-B2A4A8F057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70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DFE2-8951-46AD-974A-FBBB52F2DAD2}" type="datetimeFigureOut">
              <a:rPr lang="en-CA" smtClean="0"/>
              <a:t>22/01/2014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486D-CC8C-4BD3-9D4A-B2A4A8F057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285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DFE2-8951-46AD-974A-FBBB52F2DAD2}" type="datetimeFigureOut">
              <a:rPr lang="en-CA" smtClean="0"/>
              <a:t>22/01/2014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486D-CC8C-4BD3-9D4A-B2A4A8F057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301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DFE2-8951-46AD-974A-FBBB52F2DAD2}" type="datetimeFigureOut">
              <a:rPr lang="en-CA" smtClean="0"/>
              <a:t>22/01/2014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486D-CC8C-4BD3-9D4A-B2A4A8F057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881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6DFE2-8951-46AD-974A-FBBB52F2DAD2}" type="datetimeFigureOut">
              <a:rPr lang="en-CA" smtClean="0"/>
              <a:t>22/01/2014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486D-CC8C-4BD3-9D4A-B2A4A8F057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663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408/n6813/full/408708a0.html#B11" TargetMode="External"/><Relationship Id="rId2" Type="http://schemas.openxmlformats.org/officeDocument/2006/relationships/hyperlink" Target="http://www.nature.com/nature/journal/v408/n6813/full/408708a0.html#B1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irginia.edu/woodson/courses/aas102%20%28spring%2001%29/articles/nwswk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2"/>
            <a:ext cx="4176464" cy="57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90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1642"/>
            <a:ext cx="8820472" cy="371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9206" y="530120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mtClean="0"/>
              <a:t>Endicott et al – Trends in Ecol and Evol (2009)</a:t>
            </a:r>
          </a:p>
          <a:p>
            <a:endParaRPr lang="en-CA"/>
          </a:p>
          <a:p>
            <a:r>
              <a:rPr lang="en-CA" smtClean="0"/>
              <a:t>Dating the important branchpoints on the tree depends on rate calibrations.</a:t>
            </a:r>
          </a:p>
          <a:p>
            <a:r>
              <a:rPr lang="en-CA" smtClean="0"/>
              <a:t>Still difficult to do precisely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915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smtClean="0"/>
              <a:t>A revised timescale for human evolution based on ancient mitochondrial genomes.</a:t>
            </a:r>
          </a:p>
          <a:p>
            <a:r>
              <a:rPr lang="en-CA" smtClean="0"/>
              <a:t>Fu et al (2013) Current Biology</a:t>
            </a:r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539552" y="1844824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mtClean="0"/>
              <a:t>Sequence fragments of mtDNA from a fossil specimen and assemble the genome.</a:t>
            </a:r>
          </a:p>
          <a:p>
            <a:endParaRPr lang="en-CA" smtClean="0"/>
          </a:p>
          <a:p>
            <a:r>
              <a:rPr lang="en-CA" smtClean="0"/>
              <a:t>Radiocarbon dating to get the age of the sample. Gives good calibration.</a:t>
            </a:r>
          </a:p>
          <a:p>
            <a:endParaRPr lang="en-CA" smtClean="0"/>
          </a:p>
          <a:p>
            <a:r>
              <a:rPr lang="en-CA" smtClean="0"/>
              <a:t>Otherwise – the date of the human chimp split is much farther back (5-7 million years) and is much less certain.</a:t>
            </a:r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990" y="4221088"/>
            <a:ext cx="4930291" cy="245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257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ull-size image (101 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248400" cy="63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2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412776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mtClean="0"/>
              <a:t>Selection is also important</a:t>
            </a:r>
          </a:p>
          <a:p>
            <a:endParaRPr lang="en-CA"/>
          </a:p>
          <a:p>
            <a:r>
              <a:rPr lang="en-CA" smtClean="0"/>
              <a:t>Apparently faster evolution on more recent branches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092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Mitochondrial DNA 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0675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3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0862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92696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mtClean="0"/>
              <a:t>Ferris et al  PNAS 1981</a:t>
            </a:r>
          </a:p>
          <a:p>
            <a:endParaRPr lang="en-CA"/>
          </a:p>
          <a:p>
            <a:r>
              <a:rPr lang="en-CA" smtClean="0"/>
              <a:t>Evolutionary tree of apes and humans based on cleavage maps of mtDNA</a:t>
            </a:r>
          </a:p>
          <a:p>
            <a:endParaRPr lang="en-CA"/>
          </a:p>
          <a:p>
            <a:endParaRPr lang="en-CA" smtClean="0"/>
          </a:p>
          <a:p>
            <a:r>
              <a:rPr lang="en-CA" smtClean="0"/>
              <a:t>Figure compares restriction fragments in humans and gorillas for two different enzmes.</a:t>
            </a:r>
          </a:p>
          <a:p>
            <a:endParaRPr lang="en-CA"/>
          </a:p>
          <a:p>
            <a:r>
              <a:rPr lang="en-CA" smtClean="0"/>
              <a:t>Bands change due to point mutations in restriction sites.</a:t>
            </a:r>
          </a:p>
          <a:p>
            <a:endParaRPr lang="en-CA"/>
          </a:p>
          <a:p>
            <a:r>
              <a:rPr lang="en-CA" smtClean="0"/>
              <a:t>A shift in both these patterns corresponds to a 95 bp deletion in Gorilla.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617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484784"/>
            <a:ext cx="79438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54868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mtClean="0"/>
              <a:t>Restriction site map of 5 species</a:t>
            </a:r>
          </a:p>
          <a:p>
            <a:endParaRPr lang="en-CA"/>
          </a:p>
          <a:p>
            <a:r>
              <a:rPr lang="en-CA" smtClean="0"/>
              <a:t>42 sites that are either present or absent in each species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09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50" y="976536"/>
            <a:ext cx="4520622" cy="317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84" y="4149080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mtClean="0"/>
              <a:t>The most parsimonious tree for these data has 67 mutations in 42 positions.</a:t>
            </a:r>
          </a:p>
          <a:p>
            <a:r>
              <a:rPr lang="en-CA" smtClean="0"/>
              <a:t>This places Gorillas and Chimps closer than Humans (almost cetainly wrong).</a:t>
            </a:r>
          </a:p>
          <a:p>
            <a:endParaRPr lang="en-CA"/>
          </a:p>
          <a:p>
            <a:r>
              <a:rPr lang="en-CA" smtClean="0"/>
              <a:t>The alternative tree with Chimps and Humans closer than Gorillas has 68. </a:t>
            </a:r>
          </a:p>
          <a:p>
            <a:r>
              <a:rPr lang="en-CA" smtClean="0"/>
              <a:t>This is now thought to be the correct tree using other types of sequence data.</a:t>
            </a:r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223628" y="32653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mtClean="0"/>
              <a:t>Applying parsimony to restriction sites means finding the tree with the fewest possible changes in the sites.</a:t>
            </a:r>
            <a:endParaRPr lang="en-C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72861"/>
            <a:ext cx="41529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18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4" y="854729"/>
            <a:ext cx="39814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3564" y="620688"/>
            <a:ext cx="40628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mtClean="0"/>
              <a:t>Cann et al, Nature 1987</a:t>
            </a:r>
          </a:p>
          <a:p>
            <a:r>
              <a:rPr lang="en-CA" smtClean="0"/>
              <a:t>Mitochondrial DNA and Human Evolution</a:t>
            </a:r>
          </a:p>
          <a:p>
            <a:endParaRPr lang="en-CA"/>
          </a:p>
          <a:p>
            <a:r>
              <a:rPr lang="en-CA" smtClean="0"/>
              <a:t>Parsimony Tree of 134 human mitochondrial sequences</a:t>
            </a:r>
          </a:p>
          <a:p>
            <a:endParaRPr lang="en-CA"/>
          </a:p>
          <a:p>
            <a:r>
              <a:rPr lang="en-CA" smtClean="0"/>
              <a:t>398 mutations in restrictions sites</a:t>
            </a:r>
          </a:p>
          <a:p>
            <a:endParaRPr lang="en-CA"/>
          </a:p>
          <a:p>
            <a:r>
              <a:rPr lang="en-CA" smtClean="0"/>
              <a:t>One of the two primary branches leads exclusively to frican sequences. Suggests an African origin.</a:t>
            </a:r>
          </a:p>
          <a:p>
            <a:endParaRPr lang="en-CA"/>
          </a:p>
          <a:p>
            <a:r>
              <a:rPr lang="en-CA" smtClean="0"/>
              <a:t>Dates of colonization (archaeological)</a:t>
            </a:r>
          </a:p>
          <a:p>
            <a:r>
              <a:rPr lang="en-CA" smtClean="0"/>
              <a:t>12000 yrs for New World</a:t>
            </a:r>
          </a:p>
          <a:p>
            <a:r>
              <a:rPr lang="en-CA" smtClean="0"/>
              <a:t>30000 yrs for New Guinea</a:t>
            </a:r>
          </a:p>
          <a:p>
            <a:r>
              <a:rPr lang="en-CA" smtClean="0"/>
              <a:t>40000 yrs for Australia</a:t>
            </a:r>
          </a:p>
          <a:p>
            <a:r>
              <a:rPr lang="en-CA" smtClean="0"/>
              <a:t>Assume constant rate of evolution</a:t>
            </a:r>
          </a:p>
          <a:p>
            <a:r>
              <a:rPr lang="en-CA" smtClean="0"/>
              <a:t>Mean rate of evolution is 2%-4% per million years</a:t>
            </a:r>
            <a:endParaRPr lang="en-CA"/>
          </a:p>
          <a:p>
            <a:r>
              <a:rPr lang="en-CA" smtClean="0"/>
              <a:t>Hence age of Eve is 140000 – 290000 yrs 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743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ture.com/nature/journal/v408/n6813/images/408708ab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7" y="188640"/>
            <a:ext cx="4013689" cy="638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5249" y="476672"/>
            <a:ext cx="34751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/>
              <a:t>Neighbour-joining phylogram based on complete mtDNA genome sequences (excluding the D-loop).</a:t>
            </a:r>
          </a:p>
          <a:p>
            <a:endParaRPr lang="en-CA" smtClean="0"/>
          </a:p>
          <a:p>
            <a:endParaRPr lang="en-CA"/>
          </a:p>
          <a:p>
            <a:r>
              <a:rPr lang="en-CA" smtClean="0"/>
              <a:t>From</a:t>
            </a:r>
          </a:p>
          <a:p>
            <a:r>
              <a:rPr lang="en-CA" smtClean="0"/>
              <a:t>Ingman et al – Nature 2000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928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56992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From the mean genetic distance between all the humans and the one chimpanzee sequence (0.17 substitutions per site) and the assumption, based on palaeontological</a:t>
            </a:r>
            <a:r>
              <a:rPr lang="en-CA" baseline="30000">
                <a:hlinkClick r:id="rId2"/>
              </a:rPr>
              <a:t>10</a:t>
            </a:r>
            <a:r>
              <a:rPr lang="en-CA"/>
              <a:t> and genetic</a:t>
            </a:r>
            <a:r>
              <a:rPr lang="en-CA" baseline="30000">
                <a:hlinkClick r:id="rId3"/>
              </a:rPr>
              <a:t>11</a:t>
            </a:r>
            <a:r>
              <a:rPr lang="en-CA"/>
              <a:t> evidence, of a divergence time between humans and chimpanzees of 5 Myr, the mutation rate () for the mitochondrial molecule, excluding the D-loop, is estimated to be 1.70 10</a:t>
            </a:r>
            <a:r>
              <a:rPr lang="en-CA" baseline="30000"/>
              <a:t> -8</a:t>
            </a:r>
            <a:r>
              <a:rPr lang="en-CA"/>
              <a:t> substitutions per site per year</a:t>
            </a:r>
            <a:r>
              <a:rPr lang="en-CA" smtClean="0"/>
              <a:t>.</a:t>
            </a:r>
          </a:p>
          <a:p>
            <a:endParaRPr lang="en-CA"/>
          </a:p>
          <a:p>
            <a:r>
              <a:rPr lang="en-CA" smtClean="0"/>
              <a:t>This is 0.017 per million years – close to 2% per million years in the previous paper</a:t>
            </a:r>
            <a:endParaRPr lang="en-CA"/>
          </a:p>
        </p:txBody>
      </p:sp>
      <p:pic>
        <p:nvPicPr>
          <p:cNvPr id="3" name="Picture 4" descr="http://www.nature.com/nature/journal/v408/n6813/images/408708ad.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67844" y="-2272631"/>
            <a:ext cx="2808312" cy="79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14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" y="476672"/>
            <a:ext cx="8964488" cy="466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9206" y="530120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mtClean="0"/>
              <a:t>Endicott et al – Trends in Ecol and Evol (2009)</a:t>
            </a:r>
          </a:p>
          <a:p>
            <a:endParaRPr lang="en-CA"/>
          </a:p>
          <a:p>
            <a:r>
              <a:rPr lang="en-CA" smtClean="0"/>
              <a:t>Deducing human migration pathways from fossils and reconciling with genetic evidence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0993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427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Higgs</dc:creator>
  <cp:lastModifiedBy>Higgs</cp:lastModifiedBy>
  <cp:revision>15</cp:revision>
  <dcterms:created xsi:type="dcterms:W3CDTF">2014-01-20T21:00:25Z</dcterms:created>
  <dcterms:modified xsi:type="dcterms:W3CDTF">2014-01-22T16:20:18Z</dcterms:modified>
</cp:coreProperties>
</file>