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452" r:id="rId2"/>
    <p:sldId id="461" r:id="rId3"/>
    <p:sldId id="453" r:id="rId4"/>
    <p:sldId id="454" r:id="rId5"/>
    <p:sldId id="455" r:id="rId6"/>
    <p:sldId id="457" r:id="rId7"/>
    <p:sldId id="459" r:id="rId8"/>
    <p:sldId id="460" r:id="rId9"/>
    <p:sldId id="447" r:id="rId10"/>
    <p:sldId id="448" r:id="rId11"/>
    <p:sldId id="303" r:id="rId12"/>
    <p:sldId id="304" r:id="rId13"/>
    <p:sldId id="473" r:id="rId14"/>
    <p:sldId id="305" r:id="rId15"/>
    <p:sldId id="450" r:id="rId16"/>
    <p:sldId id="440" r:id="rId17"/>
    <p:sldId id="401" r:id="rId18"/>
    <p:sldId id="402" r:id="rId19"/>
    <p:sldId id="403" r:id="rId20"/>
    <p:sldId id="404" r:id="rId21"/>
    <p:sldId id="405" r:id="rId22"/>
    <p:sldId id="406" r:id="rId23"/>
    <p:sldId id="407" r:id="rId24"/>
    <p:sldId id="408" r:id="rId25"/>
    <p:sldId id="409" r:id="rId26"/>
    <p:sldId id="410" r:id="rId27"/>
    <p:sldId id="411" r:id="rId28"/>
    <p:sldId id="412" r:id="rId29"/>
    <p:sldId id="413" r:id="rId30"/>
    <p:sldId id="420" r:id="rId31"/>
    <p:sldId id="451" r:id="rId32"/>
    <p:sldId id="462" r:id="rId33"/>
    <p:sldId id="463" r:id="rId34"/>
    <p:sldId id="464" r:id="rId35"/>
    <p:sldId id="465" r:id="rId36"/>
    <p:sldId id="466" r:id="rId37"/>
    <p:sldId id="467" r:id="rId38"/>
    <p:sldId id="468" r:id="rId39"/>
    <p:sldId id="469" r:id="rId40"/>
    <p:sldId id="470" r:id="rId41"/>
    <p:sldId id="471" r:id="rId42"/>
    <p:sldId id="472" r:id="rId43"/>
    <p:sldId id="437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C2B"/>
    <a:srgbClr val="FF0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97" d="100"/>
          <a:sy n="97" d="100"/>
        </p:scale>
        <p:origin x="-12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handoutMaster" Target="handoutMasters/handout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1E6AFF-BF76-6C4E-9A28-649C61811E89}" type="datetimeFigureOut">
              <a:rPr lang="en-US"/>
              <a:pPr/>
              <a:t>5/1/17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AF260A-8471-9847-B4D5-B448BC7321A6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8359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DD0E2D-FC50-6E46-959D-AA49B836D6AE}" type="datetimeFigureOut">
              <a:rPr lang="en-US"/>
              <a:pPr/>
              <a:t>5/1/17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5711B8-1392-254B-94A4-1DA6D6C218A5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7350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</a:t>
            </a:r>
            <a:r>
              <a:rPr lang="en-US" baseline="0" dirty="0" smtClean="0"/>
              <a:t> I’ve left this slide blank so I can demonstrate the point with a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711B8-1392-254B-94A4-1DA6D6C218A5}" type="slidenum">
              <a:rPr lang="uk-UA" smtClean="0"/>
              <a:pPr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9607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5248"/>
            <a:ext cx="7772400" cy="97840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Avenir Book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87782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Avenir Book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433D7-CB3F-A14A-9B94-D8526C5403EC}" type="datetime1">
              <a:rPr lang="en-US" smtClean="0"/>
              <a:t>5/1/17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Adam Solomon – UPenn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Avenir Book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88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Avenir Book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Avenir Book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4A2E3-A2ED-6F4F-A08F-3E6A0C821750}" type="datetime1">
              <a:rPr lang="en-US" smtClean="0"/>
              <a:t>5/1/17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Adam Solomon – UPenn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Avenir Book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199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Avenir Book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Avenir Book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BF4E4-5795-D74F-951B-AC9D18D1EA89}" type="datetime1">
              <a:rPr lang="en-US" smtClean="0"/>
              <a:t>5/1/17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Adam Solomon – UPenn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1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Avenir Book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Avenir Book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Avenir Book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7559E-7FFE-BA4B-9927-BD76D477F330}" type="datetime1">
              <a:rPr lang="en-US" smtClean="0"/>
              <a:t>5/1/17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Adam Solomon – UPenn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Avenir Book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Avenir Book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Avenir Book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Avenir Book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Avenir Book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8BA3A-13CF-1541-A4A3-0954A03BE44E}" type="datetime1">
              <a:rPr lang="en-US" smtClean="0"/>
              <a:t>5/1/17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Adam Solomon – UPenn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0"/>
            <a:ext cx="16002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198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7190-04C0-D043-B6E9-5BFF400296BE}" type="datetime1">
              <a:rPr lang="en-US" smtClean="0"/>
              <a:t>5/1/17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Adam Solomon – UPenn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1BFD8-EEAC-E940-A59F-F6E259A326E1}" type="datetime1">
              <a:rPr lang="en-US" smtClean="0"/>
              <a:t>5/1/17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Adam Solomon – UPenn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977153"/>
          </a:xfrm>
        </p:spPr>
        <p:txBody>
          <a:bodyPr anchor="b" anchorCtr="0"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257800"/>
            <a:ext cx="7770813" cy="874058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94E90-96FB-A647-AD6B-EEE61EAFE904}" type="datetime1">
              <a:rPr lang="en-US" smtClean="0"/>
              <a:t>5/1/17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Adam Solomon – UPenn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6" y="424650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0813" cy="1743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Avenir Book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56647"/>
            <a:ext cx="7770813" cy="128195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Avenir Book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8A6F2-4F3E-E347-A03C-FAB114D4C518}" type="datetime1">
              <a:rPr lang="en-US" smtClean="0"/>
              <a:t>5/1/17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Adam Solomon – UPenn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0E56A-C3CF-DB4D-8CC9-A1F360394048}" type="datetime1">
              <a:rPr lang="en-US" smtClean="0"/>
              <a:t>5/1/17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Adam Solomon – UPenn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1A571-D4CB-0642-BCF5-2E765CCE88DE}" type="datetime1">
              <a:rPr lang="en-US" smtClean="0"/>
              <a:t>5/1/17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Adam Solomon – UPenn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9F483-6BCB-1D45-BEBB-519326653372}" type="datetime1">
              <a:rPr lang="en-US" smtClean="0"/>
              <a:t>5/1/17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Adam Solomon – UPenn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78E4E-ADE6-E34F-8DF9-4C0A335C06EB}" type="datetime1">
              <a:rPr lang="en-US" smtClean="0"/>
              <a:t>5/1/17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Adam Solomon – UPenn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50"/>
            <a:ext cx="36576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0"/>
            <a:ext cx="3657600" cy="5668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1"/>
            <a:ext cx="3657600" cy="358140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4B191-11BF-BA42-B8BA-3F8F982EF3C0}" type="datetime1">
              <a:rPr lang="en-US" smtClean="0"/>
              <a:t>5/1/17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Adam Solomon – UPenn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08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Avenir Book"/>
              </a:defRPr>
            </a:lvl1pPr>
          </a:lstStyle>
          <a:p>
            <a:fld id="{C24CE53D-E52C-EA41-8821-B4B932CAF6E9}" type="datetime1">
              <a:rPr lang="en-US" smtClean="0"/>
              <a:t>5/1/17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Avenir Book"/>
              </a:defRPr>
            </a:lvl1pPr>
          </a:lstStyle>
          <a:p>
            <a:r>
              <a:rPr lang="en-US" smtClean="0"/>
              <a:t>Adam Solomon – UPenn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Avenir Book"/>
              </a:defRPr>
            </a:lvl1pPr>
          </a:lstStyle>
          <a:p>
            <a:fld id="{9C1F5A0A-F6FC-4FFD-9B49-0DA8697211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Avenir Book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16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Avenir Book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Avenir Book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Avenir Book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Avenir Book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Avenir Book"/>
          <a:ea typeface="+mn-ea"/>
          <a:cs typeface="+mn-cs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Relationship Id="rId3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Relationship Id="rId3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Relationship Id="rId3" Type="http://schemas.openxmlformats.org/officeDocument/2006/relationships/image" Target="../media/image20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Relationship Id="rId3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4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emf"/><Relationship Id="rId3" Type="http://schemas.openxmlformats.org/officeDocument/2006/relationships/image" Target="../media/image38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emf"/><Relationship Id="rId3" Type="http://schemas.openxmlformats.org/officeDocument/2006/relationships/image" Target="../media/image41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4" Type="http://schemas.openxmlformats.org/officeDocument/2006/relationships/image" Target="../media/image4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4" Type="http://schemas.openxmlformats.org/officeDocument/2006/relationships/image" Target="../media/image4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emf"/><Relationship Id="rId3" Type="http://schemas.openxmlformats.org/officeDocument/2006/relationships/image" Target="../media/image50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82301"/>
            <a:ext cx="9144000" cy="2052429"/>
          </a:xfrm>
        </p:spPr>
        <p:txBody>
          <a:bodyPr/>
          <a:lstStyle/>
          <a:p>
            <a:r>
              <a:rPr lang="en-US" sz="6400" dirty="0">
                <a:solidFill>
                  <a:srgbClr val="FFFF00"/>
                </a:solidFill>
                <a:latin typeface="Papyrus"/>
                <a:cs typeface="Papyrus"/>
              </a:rPr>
              <a:t>Cosmology </a:t>
            </a:r>
            <a:r>
              <a:rPr lang="en-US" sz="6400" dirty="0" smtClean="0">
                <a:latin typeface="Papyrus"/>
                <a:cs typeface="Papyrus"/>
              </a:rPr>
              <a:t>and a </a:t>
            </a:r>
            <a:br>
              <a:rPr lang="en-US" sz="6400" dirty="0" smtClean="0">
                <a:latin typeface="Papyrus"/>
                <a:cs typeface="Papyrus"/>
              </a:rPr>
            </a:br>
            <a:r>
              <a:rPr lang="en-US" sz="6400" dirty="0" smtClean="0">
                <a:solidFill>
                  <a:srgbClr val="FF6600"/>
                </a:solidFill>
                <a:latin typeface="Papyrus"/>
                <a:cs typeface="Papyrus"/>
              </a:rPr>
              <a:t>Massive </a:t>
            </a:r>
            <a:r>
              <a:rPr lang="en-US" sz="6400" dirty="0">
                <a:solidFill>
                  <a:srgbClr val="FF6600"/>
                </a:solidFill>
                <a:latin typeface="Papyrus"/>
                <a:cs typeface="Papyrus"/>
              </a:rPr>
              <a:t>Graviton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2313745"/>
            <a:ext cx="9143999" cy="4067201"/>
          </a:xfrm>
        </p:spPr>
        <p:txBody>
          <a:bodyPr>
            <a:normAutofit/>
          </a:bodyPr>
          <a:lstStyle/>
          <a:p>
            <a:endParaRPr lang="en-US" sz="3200" dirty="0">
              <a:cs typeface="Avenir Book"/>
            </a:endParaRPr>
          </a:p>
          <a:p>
            <a:r>
              <a:rPr lang="en-US" sz="3600" dirty="0">
                <a:cs typeface="Avenir Book"/>
              </a:rPr>
              <a:t>Adam R. Solomon</a:t>
            </a:r>
          </a:p>
          <a:p>
            <a:r>
              <a:rPr lang="en-US" sz="3600" dirty="0" smtClean="0">
                <a:cs typeface="Avenir Book"/>
              </a:rPr>
              <a:t>Center for Particle Cosmology,</a:t>
            </a:r>
            <a:br>
              <a:rPr lang="en-US" sz="3600" dirty="0" smtClean="0">
                <a:cs typeface="Avenir Book"/>
              </a:rPr>
            </a:br>
            <a:r>
              <a:rPr lang="en-US" sz="3600" dirty="0" smtClean="0">
                <a:cs typeface="Avenir Book"/>
              </a:rPr>
              <a:t>University of Pennsylvania</a:t>
            </a:r>
            <a:r>
              <a:rPr lang="en-US" sz="3600" dirty="0">
                <a:cs typeface="Avenir Book"/>
              </a:rPr>
              <a:t/>
            </a:r>
            <a:br>
              <a:rPr lang="en-US" sz="3600" dirty="0">
                <a:cs typeface="Avenir Book"/>
              </a:rPr>
            </a:br>
            <a:r>
              <a:rPr lang="en-US" sz="4000" dirty="0">
                <a:cs typeface="Avenir Book"/>
              </a:rPr>
              <a:t> </a:t>
            </a:r>
            <a:r>
              <a:rPr lang="en-US" sz="2800" dirty="0">
                <a:cs typeface="Avenir Book"/>
              </a:rPr>
              <a:t/>
            </a:r>
            <a:br>
              <a:rPr lang="en-US" sz="2800" dirty="0">
                <a:cs typeface="Avenir Book"/>
              </a:rPr>
            </a:br>
            <a:r>
              <a:rPr lang="en-US" sz="2800" dirty="0" smtClean="0">
                <a:cs typeface="Avenir Book"/>
              </a:rPr>
              <a:t>Princeton/IAS Cosmology Lunch</a:t>
            </a:r>
            <a:br>
              <a:rPr lang="en-US" sz="2800" dirty="0" smtClean="0">
                <a:cs typeface="Avenir Book"/>
              </a:rPr>
            </a:br>
            <a:r>
              <a:rPr lang="en-US" sz="2800" dirty="0" smtClean="0">
                <a:cs typeface="Avenir Book"/>
              </a:rPr>
              <a:t>April 22</a:t>
            </a:r>
            <a:r>
              <a:rPr lang="en-US" sz="2800" baseline="30000" dirty="0" smtClean="0">
                <a:cs typeface="Avenir Book"/>
              </a:rPr>
              <a:t>nd</a:t>
            </a:r>
            <a:r>
              <a:rPr lang="en-US" sz="2800" dirty="0">
                <a:cs typeface="Avenir Book"/>
              </a:rPr>
              <a:t>, 2016</a:t>
            </a:r>
          </a:p>
        </p:txBody>
      </p:sp>
    </p:spTree>
    <p:extLst>
      <p:ext uri="{BB962C8B-B14F-4D97-AF65-F5344CB8AC3E}">
        <p14:creationId xmlns:p14="http://schemas.microsoft.com/office/powerpoint/2010/main" val="4002940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How to build a massive graviton</a:t>
            </a:r>
            <a:br>
              <a:rPr lang="en-US" sz="3600"/>
            </a:br>
            <a:r>
              <a:rPr lang="en-US" sz="3600"/>
              <a:t>Step 1: Go linear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816100"/>
            <a:ext cx="8229600" cy="4648200"/>
          </a:xfrm>
        </p:spPr>
        <p:txBody>
          <a:bodyPr>
            <a:normAutofit/>
          </a:bodyPr>
          <a:lstStyle/>
          <a:p>
            <a:r>
              <a:rPr lang="en-US" sz="2400"/>
              <a:t>Unique healthy (ghost-free) mass term</a:t>
            </a:r>
            <a:br>
              <a:rPr lang="en-US" sz="2400"/>
            </a:br>
            <a:r>
              <a:rPr lang="en-US" sz="2400"/>
              <a:t>(Fierz and Pauli, 1939):</a:t>
            </a:r>
            <a:br>
              <a:rPr lang="en-US" sz="2400"/>
            </a:br>
            <a:endParaRPr lang="en-US" sz="2400"/>
          </a:p>
          <a:p>
            <a:endParaRPr lang="en-US" sz="2400"/>
          </a:p>
          <a:p>
            <a:r>
              <a:rPr lang="en-US" sz="2400"/>
              <a:t>This massive graviton contains </a:t>
            </a:r>
            <a:r>
              <a:rPr lang="en-US" sz="2400">
                <a:solidFill>
                  <a:srgbClr val="FFFF00"/>
                </a:solidFill>
              </a:rPr>
              <a:t>five</a:t>
            </a:r>
            <a:r>
              <a:rPr lang="en-US" sz="2400"/>
              <a:t> polarizations:</a:t>
            </a:r>
          </a:p>
          <a:p>
            <a:pPr lvl="1"/>
            <a:r>
              <a:rPr lang="en-US"/>
              <a:t>2 x tensor</a:t>
            </a:r>
          </a:p>
          <a:p>
            <a:pPr lvl="1"/>
            <a:r>
              <a:rPr lang="en-US"/>
              <a:t>2 x vector</a:t>
            </a:r>
          </a:p>
          <a:p>
            <a:pPr lvl="1"/>
            <a:r>
              <a:rPr lang="en-US"/>
              <a:t>1 x scalar</a:t>
            </a:r>
          </a:p>
          <a:p>
            <a:r>
              <a:rPr lang="en-US">
                <a:solidFill>
                  <a:srgbClr val="FFFF00"/>
                </a:solidFill>
              </a:rPr>
              <a:t>Fierz-Pauli tuning: </a:t>
            </a:r>
            <a:r>
              <a:rPr lang="en-US"/>
              <a:t>Any other coefficient between             and      leads to a </a:t>
            </a:r>
            <a:r>
              <a:rPr lang="en-US">
                <a:solidFill>
                  <a:srgbClr val="FFFF00"/>
                </a:solidFill>
              </a:rPr>
              <a:t>ghostly</a:t>
            </a:r>
            <a:r>
              <a:rPr lang="en-US"/>
              <a:t> sixth degree of freedom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Adam Solomon – UPenn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498" y="2869883"/>
            <a:ext cx="7371715" cy="68516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249705" y="2654300"/>
            <a:ext cx="3100295" cy="1140462"/>
          </a:xfrm>
          <a:prstGeom prst="ellipse">
            <a:avLst/>
          </a:prstGeom>
          <a:noFill/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1200" y="5638800"/>
            <a:ext cx="860056" cy="330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500" y="5600700"/>
            <a:ext cx="279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962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943"/>
            <a:ext cx="9144000" cy="1429871"/>
          </a:xfrm>
        </p:spPr>
        <p:txBody>
          <a:bodyPr>
            <a:normAutofit fontScale="90000"/>
          </a:bodyPr>
          <a:lstStyle/>
          <a:p>
            <a:r>
              <a:rPr lang="en-US"/>
              <a:t>dRGT Massive Gravity in a Nutshell</a:t>
            </a:r>
          </a:p>
        </p:txBody>
      </p:sp>
      <p:sp>
        <p:nvSpPr>
          <p:cNvPr id="23" name="Content Placeholder 22"/>
          <p:cNvSpPr>
            <a:spLocks noGrp="1"/>
          </p:cNvSpPr>
          <p:nvPr>
            <p:ph idx="1"/>
          </p:nvPr>
        </p:nvSpPr>
        <p:spPr>
          <a:xfrm>
            <a:off x="256722" y="1391526"/>
            <a:ext cx="8742028" cy="5349949"/>
          </a:xfrm>
        </p:spPr>
        <p:txBody>
          <a:bodyPr>
            <a:normAutofit lnSpcReduction="10000"/>
          </a:bodyPr>
          <a:lstStyle/>
          <a:p>
            <a:r>
              <a:rPr lang="en-US" sz="2400"/>
              <a:t>The </a:t>
            </a:r>
            <a:r>
              <a:rPr lang="en-US" sz="2400">
                <a:solidFill>
                  <a:srgbClr val="FFFF00"/>
                </a:solidFill>
              </a:rPr>
              <a:t>unique</a:t>
            </a:r>
            <a:r>
              <a:rPr lang="en-US" sz="2400"/>
              <a:t> non-linear action for a single massive spin-2 graviton is</a:t>
            </a:r>
            <a:br>
              <a:rPr lang="en-US" sz="2400"/>
            </a:br>
            <a:r>
              <a:rPr lang="en-US" sz="2400"/>
              <a:t/>
            </a:r>
            <a:br>
              <a:rPr lang="en-US" sz="2400"/>
            </a:br>
            <a:r>
              <a:rPr lang="en-US" sz="2400"/>
              <a:t/>
            </a:r>
            <a:br>
              <a:rPr lang="en-US" sz="2400"/>
            </a:br>
            <a:r>
              <a:rPr lang="en-US" sz="2400"/>
              <a:t/>
            </a:r>
            <a:br>
              <a:rPr lang="en-US" sz="2400"/>
            </a:br>
            <a:r>
              <a:rPr lang="en-US" sz="2400"/>
              <a:t/>
            </a:r>
            <a:br>
              <a:rPr lang="en-US" sz="2400"/>
            </a:br>
            <a:r>
              <a:rPr lang="en-US" sz="2400"/>
              <a:t/>
            </a:r>
            <a:br>
              <a:rPr lang="en-US" sz="2400"/>
            </a:br>
            <a:r>
              <a:rPr lang="en-US" sz="2400"/>
              <a:t/>
            </a:r>
            <a:br>
              <a:rPr lang="en-US" sz="2400"/>
            </a:br>
            <a:r>
              <a:rPr lang="en-US" sz="2400"/>
              <a:t/>
            </a:r>
            <a:br>
              <a:rPr lang="en-US" sz="2400"/>
            </a:br>
            <a:r>
              <a:rPr lang="en-US" sz="2400"/>
              <a:t>where f</a:t>
            </a:r>
            <a:r>
              <a:rPr lang="en-US" sz="2400" baseline="-15000">
                <a:latin typeface="Times New Roman"/>
                <a:cs typeface="Times New Roman"/>
              </a:rPr>
              <a:t>μν</a:t>
            </a:r>
            <a:r>
              <a:rPr lang="en-US" sz="2400"/>
              <a:t> is a </a:t>
            </a:r>
            <a:r>
              <a:rPr lang="en-US" sz="2400">
                <a:solidFill>
                  <a:srgbClr val="FFFF00"/>
                </a:solidFill>
              </a:rPr>
              <a:t>reference metric</a:t>
            </a:r>
            <a:r>
              <a:rPr lang="en-US" sz="2400"/>
              <a:t> which must be chosen at the start</a:t>
            </a:r>
          </a:p>
          <a:p>
            <a:r>
              <a:rPr lang="en-US" sz="2400">
                <a:latin typeface="Times New Roman"/>
                <a:cs typeface="Times New Roman"/>
              </a:rPr>
              <a:t>β</a:t>
            </a:r>
            <a:r>
              <a:rPr lang="en-US" sz="2400" baseline="-25000"/>
              <a:t>n</a:t>
            </a:r>
            <a:r>
              <a:rPr lang="en-US" sz="2400"/>
              <a:t> are </a:t>
            </a:r>
            <a:r>
              <a:rPr lang="en-US" sz="2400" smtClean="0"/>
              <a:t>interaction parameters</a:t>
            </a:r>
            <a:r>
              <a:rPr lang="en-US" sz="2400"/>
              <a:t>; the graviton mass is ~m</a:t>
            </a:r>
            <a:r>
              <a:rPr lang="en-US" sz="2400" baseline="30000"/>
              <a:t>2</a:t>
            </a:r>
            <a:r>
              <a:rPr lang="en-US" sz="2400">
                <a:latin typeface="Times New Roman"/>
                <a:cs typeface="Times New Roman"/>
              </a:rPr>
              <a:t>β</a:t>
            </a:r>
            <a:r>
              <a:rPr lang="en-US" sz="2400" baseline="-25000"/>
              <a:t>n</a:t>
            </a:r>
          </a:p>
          <a:p>
            <a:r>
              <a:rPr lang="en-US" sz="2400"/>
              <a:t>The e</a:t>
            </a:r>
            <a:r>
              <a:rPr lang="en-US" sz="2400" baseline="-25000"/>
              <a:t>n</a:t>
            </a:r>
            <a:r>
              <a:rPr lang="en-US" sz="2400"/>
              <a:t> are elementary symmetric polynomials given by…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076" y="2176830"/>
            <a:ext cx="6613848" cy="188967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Adam Solomon – UPenn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778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08" y="398755"/>
            <a:ext cx="8823099" cy="8402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436" y="2801313"/>
            <a:ext cx="6233442" cy="3065628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52267" y="1514642"/>
            <a:ext cx="7561780" cy="75616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600"/>
              <a:t>For a matrix X, the elementary symmetric polynomials are ([] = trace)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Adam Solomon – UPenn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45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 aesthetic aside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potentials in the last slide are </a:t>
            </a:r>
            <a:r>
              <a:rPr lang="en-US">
                <a:solidFill>
                  <a:srgbClr val="FF6600"/>
                </a:solidFill>
              </a:rPr>
              <a:t>ugly</a:t>
            </a:r>
          </a:p>
          <a:p>
            <a:r>
              <a:rPr lang="en-US"/>
              <a:t>Lovely structure in terms of </a:t>
            </a:r>
            <a:r>
              <a:rPr lang="en-US">
                <a:solidFill>
                  <a:srgbClr val="FFFF00"/>
                </a:solidFill>
              </a:rPr>
              <a:t>vielbeins and differential forms</a:t>
            </a:r>
            <a:r>
              <a:rPr lang="en-US"/>
              <a:t>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Adam Solomon – UPenn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367" y="3286636"/>
            <a:ext cx="6052390" cy="4999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129" y="4085828"/>
            <a:ext cx="5686440" cy="19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016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Much ado about a reference metric?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01800"/>
            <a:ext cx="7770813" cy="4969527"/>
          </a:xfrm>
        </p:spPr>
        <p:txBody>
          <a:bodyPr>
            <a:normAutofit/>
          </a:bodyPr>
          <a:lstStyle/>
          <a:p>
            <a:r>
              <a:rPr lang="en-US" sz="2400"/>
              <a:t>There is a simple (heuristic) reason that massive gravity needs a second metric: you can’t construct a non-trivial interaction term from one metric alone</a:t>
            </a:r>
            <a:r>
              <a:rPr lang="en-US" sz="2400" smtClean="0"/>
              <a:t>:</a:t>
            </a:r>
            <a:endParaRPr lang="en-US" sz="2400"/>
          </a:p>
          <a:p>
            <a:endParaRPr lang="en-US" sz="2400"/>
          </a:p>
          <a:p>
            <a:r>
              <a:rPr lang="en-US" sz="2400"/>
              <a:t>We need to introduce a second metric to construct interaction terms.</a:t>
            </a:r>
          </a:p>
          <a:p>
            <a:r>
              <a:rPr lang="en-US" sz="2400"/>
              <a:t>Can be Minkowski, (A)dS, FRW, etc., or even dynamical</a:t>
            </a:r>
          </a:p>
          <a:p>
            <a:r>
              <a:rPr lang="en-US" sz="2400"/>
              <a:t>This points the way to </a:t>
            </a:r>
            <a:r>
              <a:rPr lang="en-US" sz="2400">
                <a:solidFill>
                  <a:srgbClr val="FFFF00"/>
                </a:solidFill>
              </a:rPr>
              <a:t>a large family of theories with a massive graviton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1129" y="2979621"/>
            <a:ext cx="5960153" cy="55344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Adam Solomon – UPenn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447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023"/>
            <a:ext cx="8293100" cy="1429871"/>
          </a:xfrm>
        </p:spPr>
        <p:txBody>
          <a:bodyPr>
            <a:normAutofit fontScale="90000"/>
          </a:bodyPr>
          <a:lstStyle/>
          <a:p>
            <a:r>
              <a:rPr lang="en-US"/>
              <a:t>Theories of a massive graviton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0894"/>
            <a:ext cx="7770813" cy="49888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/>
              <a:t>Examples of this family of massive gravity theories:</a:t>
            </a:r>
          </a:p>
          <a:p>
            <a:r>
              <a:rPr lang="en-US" sz="2400"/>
              <a:t>g</a:t>
            </a:r>
            <a:r>
              <a:rPr lang="en-US" sz="2400" baseline="-25000">
                <a:latin typeface="Times New Roman"/>
                <a:cs typeface="Times New Roman"/>
              </a:rPr>
              <a:t>μ</a:t>
            </a:r>
            <a:r>
              <a:rPr lang="en-US" sz="2400" baseline="-25000">
                <a:latin typeface="Times New Roman"/>
                <a:ea typeface="Lucida Grande"/>
                <a:cs typeface="Times New Roman"/>
              </a:rPr>
              <a:t>ν</a:t>
            </a:r>
            <a:r>
              <a:rPr lang="en-US" sz="2400"/>
              <a:t>, f</a:t>
            </a:r>
            <a:r>
              <a:rPr lang="en-US" sz="2400" baseline="-25000">
                <a:latin typeface="Times New Roman"/>
                <a:cs typeface="Times New Roman"/>
              </a:rPr>
              <a:t>μ</a:t>
            </a:r>
            <a:r>
              <a:rPr lang="en-US" sz="2400" baseline="-25000">
                <a:latin typeface="Times New Roman"/>
                <a:ea typeface="Lucida Grande"/>
                <a:cs typeface="Times New Roman"/>
              </a:rPr>
              <a:t>ν</a:t>
            </a:r>
            <a:r>
              <a:rPr lang="en-US" sz="2400"/>
              <a:t> dynamical: </a:t>
            </a:r>
            <a:r>
              <a:rPr lang="en-US" sz="2400">
                <a:solidFill>
                  <a:srgbClr val="FFFF00"/>
                </a:solidFill>
              </a:rPr>
              <a:t>bigravity</a:t>
            </a:r>
            <a:r>
              <a:rPr lang="en-US" sz="2000"/>
              <a:t> (Hassan, Rosen: 1109.3515)</a:t>
            </a:r>
          </a:p>
          <a:p>
            <a:pPr lvl="1"/>
            <a:r>
              <a:rPr lang="en-US"/>
              <a:t>One massive graviton, one massless</a:t>
            </a:r>
          </a:p>
          <a:p>
            <a:r>
              <a:rPr lang="en-US" sz="2400"/>
              <a:t>g</a:t>
            </a:r>
            <a:r>
              <a:rPr lang="en-US" sz="2400" baseline="-25000">
                <a:latin typeface="Times New Roman"/>
                <a:cs typeface="Times New Roman"/>
              </a:rPr>
              <a:t>μ</a:t>
            </a:r>
            <a:r>
              <a:rPr lang="en-US" sz="2400" baseline="-25000">
                <a:latin typeface="Times New Roman"/>
                <a:ea typeface="Lucida Grande"/>
                <a:cs typeface="Times New Roman"/>
              </a:rPr>
              <a:t>ν</a:t>
            </a:r>
            <a:r>
              <a:rPr lang="en-US" sz="2400"/>
              <a:t>, f</a:t>
            </a:r>
            <a:r>
              <a:rPr lang="en-US" sz="2400" baseline="-25000">
                <a:latin typeface="Times New Roman"/>
                <a:cs typeface="Times New Roman"/>
              </a:rPr>
              <a:t>1,μ</a:t>
            </a:r>
            <a:r>
              <a:rPr lang="en-US" sz="2400" baseline="-25000">
                <a:latin typeface="Times New Roman"/>
                <a:ea typeface="Lucida Grande"/>
                <a:cs typeface="Times New Roman"/>
              </a:rPr>
              <a:t>ν</a:t>
            </a:r>
            <a:r>
              <a:rPr lang="en-US" sz="2400"/>
              <a:t>, f</a:t>
            </a:r>
            <a:r>
              <a:rPr lang="en-US" sz="2400" baseline="-25000">
                <a:latin typeface="Times New Roman"/>
                <a:cs typeface="Times New Roman"/>
              </a:rPr>
              <a:t>2,μ</a:t>
            </a:r>
            <a:r>
              <a:rPr lang="en-US" sz="2400" baseline="-25000">
                <a:latin typeface="Times New Roman"/>
                <a:ea typeface="Lucida Grande"/>
                <a:cs typeface="Times New Roman"/>
              </a:rPr>
              <a:t>ν</a:t>
            </a:r>
            <a:r>
              <a:rPr lang="en-US" sz="2400"/>
              <a:t>, </a:t>
            </a:r>
            <a:r>
              <a:rPr lang="is-IS" sz="2400"/>
              <a:t>…, </a:t>
            </a:r>
            <a:r>
              <a:rPr lang="en-US" sz="2400"/>
              <a:t>f</a:t>
            </a:r>
            <a:r>
              <a:rPr lang="en-US" sz="2400" baseline="-25000">
                <a:latin typeface="Times New Roman"/>
                <a:cs typeface="Times New Roman"/>
              </a:rPr>
              <a:t>n,μ</a:t>
            </a:r>
            <a:r>
              <a:rPr lang="en-US" sz="2400" baseline="-25000">
                <a:latin typeface="Times New Roman"/>
                <a:ea typeface="Lucida Grande"/>
                <a:cs typeface="Times New Roman"/>
              </a:rPr>
              <a:t>ν</a:t>
            </a:r>
            <a:r>
              <a:rPr lang="en-US" sz="2400"/>
              <a:t>, with various pairs coupling à la dRGT: </a:t>
            </a:r>
            <a:r>
              <a:rPr lang="en-US" sz="2400">
                <a:solidFill>
                  <a:srgbClr val="FFFF00"/>
                </a:solidFill>
              </a:rPr>
              <a:t>multigravity</a:t>
            </a:r>
            <a:r>
              <a:rPr lang="en-US" sz="2000"/>
              <a:t> (Hinterbichler, Rosen</a:t>
            </a:r>
            <a:r>
              <a:rPr lang="nb-NO" sz="2000"/>
              <a:t>: 1203.5783</a:t>
            </a:r>
            <a:r>
              <a:rPr lang="en-US" sz="2000"/>
              <a:t>)</a:t>
            </a:r>
            <a:endParaRPr lang="en-US" sz="2000">
              <a:solidFill>
                <a:srgbClr val="FFFF00"/>
              </a:solidFill>
            </a:endParaRPr>
          </a:p>
          <a:p>
            <a:pPr lvl="1"/>
            <a:r>
              <a:rPr lang="en-US" smtClean="0"/>
              <a:t>n-1 massive gravitons, one massless</a:t>
            </a:r>
            <a:endParaRPr lang="en-US"/>
          </a:p>
          <a:p>
            <a:r>
              <a:rPr lang="en-US" sz="2400"/>
              <a:t>Massive graviton coupled to a scalar (e.g., </a:t>
            </a:r>
            <a:r>
              <a:rPr lang="en-US" sz="2400">
                <a:solidFill>
                  <a:srgbClr val="FFFF00"/>
                </a:solidFill>
              </a:rPr>
              <a:t>quasidilaton</a:t>
            </a:r>
            <a:r>
              <a:rPr lang="en-US" sz="2400"/>
              <a:t>, </a:t>
            </a:r>
            <a:r>
              <a:rPr lang="en-US" sz="2400">
                <a:solidFill>
                  <a:srgbClr val="FFFF00"/>
                </a:solidFill>
              </a:rPr>
              <a:t>mass-varying</a:t>
            </a:r>
            <a:r>
              <a:rPr lang="en-US" sz="240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Adam Solomon – UPenn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41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The search for viable</a:t>
            </a:r>
            <a:br>
              <a:rPr lang="en-US"/>
            </a:br>
            <a:r>
              <a:rPr lang="en-US">
                <a:solidFill>
                  <a:srgbClr val="FFFF00"/>
                </a:solidFill>
              </a:rPr>
              <a:t>massive cosmologies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/>
              <a:t>No stable FLRW solutions in dRGT massive gravity</a:t>
            </a:r>
          </a:p>
          <a:p>
            <a:r>
              <a:rPr lang="en-US" sz="2400"/>
              <a:t>Way out #1: large-scale inhomogeneites</a:t>
            </a:r>
          </a:p>
          <a:p>
            <a:r>
              <a:rPr lang="en-US" sz="2400"/>
              <a:t>Way out #2: generalize dRGT</a:t>
            </a:r>
          </a:p>
          <a:p>
            <a:pPr lvl="1"/>
            <a:r>
              <a:rPr lang="en-US" sz="2200"/>
              <a:t>Break translation invariance</a:t>
            </a:r>
            <a:r>
              <a:rPr lang="en-US" sz="1800"/>
              <a:t> (de Rham+: 1410.0960)</a:t>
            </a:r>
          </a:p>
          <a:p>
            <a:pPr lvl="1"/>
            <a:r>
              <a:rPr lang="en-US" sz="2200"/>
              <a:t>Generalize matter coupling</a:t>
            </a:r>
            <a:r>
              <a:rPr lang="en-US" sz="1800"/>
              <a:t> (de Rham+: 1408.1678)</a:t>
            </a:r>
          </a:p>
          <a:p>
            <a:r>
              <a:rPr lang="en-US" sz="2400"/>
              <a:t>Way out #3: new degrees of freedom</a:t>
            </a:r>
          </a:p>
          <a:p>
            <a:pPr lvl="1"/>
            <a:r>
              <a:rPr lang="en-US" sz="2200"/>
              <a:t>Scalar (</a:t>
            </a:r>
            <a:r>
              <a:rPr lang="en-US" sz="2200">
                <a:solidFill>
                  <a:srgbClr val="FFFF00"/>
                </a:solidFill>
              </a:rPr>
              <a:t>mass-varying, f(R), quasidilaton, etc.</a:t>
            </a:r>
            <a:r>
              <a:rPr lang="en-US" sz="2200"/>
              <a:t>)</a:t>
            </a:r>
          </a:p>
          <a:p>
            <a:pPr lvl="1"/>
            <a:r>
              <a:rPr lang="en-US" sz="2200"/>
              <a:t>Tensor (</a:t>
            </a:r>
            <a:r>
              <a:rPr lang="en-US" sz="2200">
                <a:solidFill>
                  <a:srgbClr val="FFFF00"/>
                </a:solidFill>
              </a:rPr>
              <a:t>bi/multigravity</a:t>
            </a:r>
            <a:r>
              <a:rPr lang="en-US" sz="2200"/>
              <a:t>)</a:t>
            </a:r>
            <a:r>
              <a:rPr lang="en-US" sz="1800"/>
              <a:t> (Hassan/Rosen: 1109.3515)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Adam Solomon – UPenn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751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5344"/>
            <a:ext cx="7770813" cy="1429871"/>
          </a:xfrm>
        </p:spPr>
        <p:txBody>
          <a:bodyPr>
            <a:normAutofit fontScale="90000"/>
          </a:bodyPr>
          <a:lstStyle/>
          <a:p>
            <a:r>
              <a:rPr lang="en-US"/>
              <a:t>Massive bigravity has self-accelerating cosmologies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880" y="2051446"/>
            <a:ext cx="8755535" cy="4731181"/>
          </a:xfrm>
        </p:spPr>
        <p:txBody>
          <a:bodyPr anchor="t" anchorCtr="0">
            <a:noAutofit/>
          </a:bodyPr>
          <a:lstStyle/>
          <a:p>
            <a:pPr marL="0" indent="0">
              <a:buNone/>
            </a:pPr>
            <a:r>
              <a:rPr lang="en-US" sz="3000"/>
              <a:t>Consider FRW solutions</a:t>
            </a:r>
          </a:p>
          <a:p>
            <a:pPr marL="0" indent="0">
              <a:buNone/>
            </a:pPr>
            <a:endParaRPr lang="en-US" sz="3000"/>
          </a:p>
          <a:p>
            <a:pPr marL="0" indent="0">
              <a:buNone/>
            </a:pPr>
            <a:endParaRPr lang="en-US" sz="3000"/>
          </a:p>
          <a:p>
            <a:pPr marL="0" indent="0">
              <a:buNone/>
            </a:pPr>
            <a:r>
              <a:rPr lang="en-US" sz="3000"/>
              <a:t>NB: g = physical metric (matter couples to it)</a:t>
            </a:r>
          </a:p>
          <a:p>
            <a:pPr marL="0" indent="0">
              <a:buNone/>
            </a:pPr>
            <a:r>
              <a:rPr lang="en-US" sz="3000"/>
              <a:t>Bianchi identity </a:t>
            </a:r>
            <a:r>
              <a:rPr lang="en-US" sz="3000">
                <a:solidFill>
                  <a:srgbClr val="FFFF00"/>
                </a:solidFill>
              </a:rPr>
              <a:t>fixes X</a:t>
            </a:r>
          </a:p>
          <a:p>
            <a:pPr marL="0" indent="0">
              <a:buNone/>
            </a:pPr>
            <a:r>
              <a:rPr lang="en-US" sz="3000"/>
              <a:t>New dynamics are entirely controlled by </a:t>
            </a:r>
            <a:r>
              <a:rPr lang="en-US" sz="3000">
                <a:solidFill>
                  <a:srgbClr val="FFFF00"/>
                </a:solidFill>
              </a:rPr>
              <a:t>y = Y/a</a:t>
            </a:r>
            <a:r>
              <a:rPr lang="en-US" sz="3000"/>
              <a:t/>
            </a:r>
            <a:br>
              <a:rPr lang="en-US" sz="3000"/>
            </a:br>
            <a:r>
              <a:rPr lang="en-US" sz="3000"/>
              <a:t/>
            </a:r>
            <a:br>
              <a:rPr lang="en-US" sz="3000"/>
            </a:br>
            <a:r>
              <a:rPr lang="en-US" sz="3000"/>
              <a:t/>
            </a:r>
            <a:br>
              <a:rPr lang="en-US" sz="3000"/>
            </a:br>
            <a:r>
              <a:rPr lang="en-US" sz="3000"/>
              <a:t/>
            </a:r>
            <a:br>
              <a:rPr lang="en-US" sz="3000"/>
            </a:br>
            <a:r>
              <a:rPr lang="en-US" sz="3000"/>
              <a:t/>
            </a:r>
            <a:br>
              <a:rPr lang="en-US" sz="3000"/>
            </a:br>
            <a:r>
              <a:rPr lang="en-US" sz="3000"/>
              <a:t/>
            </a:r>
            <a:br>
              <a:rPr lang="en-US" sz="3000"/>
            </a:br>
            <a:endParaRPr lang="en-US" sz="3000">
              <a:latin typeface="Lucida Grande"/>
              <a:cs typeface="Lucida Grande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124" y="2754062"/>
            <a:ext cx="4460425" cy="132160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Adam Solomon – UPenn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23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Massive bigravity has self-accelerating cosmologies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680" y="1550894"/>
            <a:ext cx="8755535" cy="53071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/>
              <a:t/>
            </a:r>
            <a:br>
              <a:rPr lang="en-US" sz="2400"/>
            </a:br>
            <a:r>
              <a:rPr lang="en-US" sz="2400"/>
              <a:t>The Friedmann equation for g is</a:t>
            </a:r>
          </a:p>
          <a:p>
            <a:pPr marL="0" indent="0">
              <a:buNone/>
            </a:pPr>
            <a:r>
              <a:rPr lang="en-US" sz="2400"/>
              <a:t/>
            </a:r>
            <a:br>
              <a:rPr lang="en-US" sz="2400"/>
            </a:br>
            <a:endParaRPr lang="en-US" sz="2400"/>
          </a:p>
          <a:p>
            <a:pPr marL="0" indent="0">
              <a:buNone/>
            </a:pPr>
            <a:r>
              <a:rPr lang="en-US" sz="2400"/>
              <a:t>The Friedmann equation for f becomes </a:t>
            </a:r>
            <a:r>
              <a:rPr lang="en-US" sz="2400">
                <a:solidFill>
                  <a:srgbClr val="FFFF00"/>
                </a:solidFill>
              </a:rPr>
              <a:t>algebraic</a:t>
            </a:r>
            <a:r>
              <a:rPr lang="en-US" sz="2400"/>
              <a:t> after applying the Bianchi constraint: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880" y="2426963"/>
            <a:ext cx="7153311" cy="93757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Adam Solomon – UPenn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480" y="4526280"/>
            <a:ext cx="5676789" cy="153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003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Massive bigravity has self-accelerating cosmologies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680" y="1550894"/>
            <a:ext cx="8755535" cy="530710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r>
              <a:rPr lang="en-US" sz="2400"/>
              <a:t>At late times, </a:t>
            </a:r>
            <a:r>
              <a:rPr lang="en-US" sz="2400">
                <a:latin typeface="Times New Roman"/>
                <a:ea typeface="Lucida Grande"/>
                <a:cs typeface="Times New Roman"/>
              </a:rPr>
              <a:t>ρ</a:t>
            </a:r>
            <a:r>
              <a:rPr lang="en-US" sz="2400">
                <a:latin typeface="Lucida Grande"/>
                <a:ea typeface="Lucida Grande"/>
                <a:cs typeface="Lucida Grande"/>
              </a:rPr>
              <a:t> </a:t>
            </a:r>
            <a:r>
              <a:rPr lang="en-US" sz="2400">
                <a:sym typeface="Wingdings"/>
              </a:rPr>
              <a:t></a:t>
            </a:r>
            <a:r>
              <a:rPr lang="en-US" sz="2400"/>
              <a:t> 0 and so y </a:t>
            </a:r>
            <a:r>
              <a:rPr lang="en-US" sz="2400">
                <a:sym typeface="Wingdings"/>
              </a:rPr>
              <a:t></a:t>
            </a:r>
            <a:r>
              <a:rPr lang="en-US" sz="2400"/>
              <a:t> const.</a:t>
            </a:r>
          </a:p>
          <a:p>
            <a:pPr marL="0" indent="0">
              <a:buNone/>
            </a:pPr>
            <a:r>
              <a:rPr lang="en-US" sz="2400"/>
              <a:t>The mass term in the Friedmann equation approaches a constant – </a:t>
            </a:r>
            <a:r>
              <a:rPr lang="en-US" sz="2400">
                <a:solidFill>
                  <a:srgbClr val="FFFF00"/>
                </a:solidFill>
              </a:rPr>
              <a:t>dynamical dark energy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880" y="1659324"/>
            <a:ext cx="7153311" cy="93757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Adam Solomon – UPenn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816" y="2770632"/>
            <a:ext cx="5676789" cy="153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692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Collaborators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89250"/>
            <a:ext cx="7770813" cy="4706068"/>
          </a:xfrm>
        </p:spPr>
        <p:txBody>
          <a:bodyPr>
            <a:normAutofit fontScale="85000" lnSpcReduction="20000"/>
          </a:bodyPr>
          <a:lstStyle/>
          <a:p>
            <a:r>
              <a:rPr lang="en-US" smtClean="0"/>
              <a:t>Yashar Akrami</a:t>
            </a:r>
          </a:p>
          <a:p>
            <a:r>
              <a:rPr lang="en-US" smtClean="0"/>
              <a:t>Luca Amendola</a:t>
            </a:r>
          </a:p>
          <a:p>
            <a:r>
              <a:rPr lang="en-US" smtClean="0"/>
              <a:t>Jonas Enander</a:t>
            </a:r>
          </a:p>
          <a:p>
            <a:r>
              <a:rPr lang="en-US" smtClean="0"/>
              <a:t>Fawad Hassan</a:t>
            </a:r>
          </a:p>
          <a:p>
            <a:r>
              <a:rPr lang="en-US" smtClean="0"/>
              <a:t>Tomi Koivisto</a:t>
            </a:r>
          </a:p>
          <a:p>
            <a:r>
              <a:rPr lang="en-US" smtClean="0"/>
              <a:t>Frank Könnig</a:t>
            </a:r>
          </a:p>
          <a:p>
            <a:r>
              <a:rPr lang="en-US" smtClean="0"/>
              <a:t>Edvard Mörtsell</a:t>
            </a:r>
          </a:p>
          <a:p>
            <a:r>
              <a:rPr lang="en-US" smtClean="0"/>
              <a:t>Mariele Motta</a:t>
            </a:r>
          </a:p>
          <a:p>
            <a:r>
              <a:rPr lang="en-US" smtClean="0"/>
              <a:t>Malin Renneby</a:t>
            </a:r>
          </a:p>
          <a:p>
            <a:r>
              <a:rPr lang="en-US" smtClean="0"/>
              <a:t>Angnis Schmidt-May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Adam Solomon – UPenn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9322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307828"/>
            <a:ext cx="8748892" cy="4535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9" name="Group 8"/>
          <p:cNvGrpSpPr/>
          <p:nvPr/>
        </p:nvGrpSpPr>
        <p:grpSpPr>
          <a:xfrm>
            <a:off x="215496" y="3367046"/>
            <a:ext cx="8536060" cy="1747730"/>
            <a:chOff x="215496" y="2545366"/>
            <a:chExt cx="8536060" cy="1747730"/>
          </a:xfrm>
        </p:grpSpPr>
        <p:cxnSp>
          <p:nvCxnSpPr>
            <p:cNvPr id="6" name="Straight Connector 5"/>
            <p:cNvCxnSpPr/>
            <p:nvPr/>
          </p:nvCxnSpPr>
          <p:spPr bwMode="auto">
            <a:xfrm>
              <a:off x="215496" y="2545366"/>
              <a:ext cx="8532968" cy="0"/>
            </a:xfrm>
            <a:prstGeom prst="line">
              <a:avLst/>
            </a:prstGeom>
            <a:solidFill>
              <a:schemeClr val="accent1"/>
            </a:solidFill>
            <a:ln w="28575" cap="sq" cmpd="sng" algn="ctr">
              <a:solidFill>
                <a:srgbClr val="CC33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215496" y="2790697"/>
              <a:ext cx="8532968" cy="0"/>
            </a:xfrm>
            <a:prstGeom prst="line">
              <a:avLst/>
            </a:prstGeom>
            <a:solidFill>
              <a:schemeClr val="accent1"/>
            </a:solidFill>
            <a:ln w="28575" cap="sq" cmpd="sng" algn="ctr">
              <a:solidFill>
                <a:srgbClr val="CC33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215496" y="4024602"/>
              <a:ext cx="8532968" cy="0"/>
            </a:xfrm>
            <a:prstGeom prst="line">
              <a:avLst/>
            </a:prstGeom>
            <a:solidFill>
              <a:schemeClr val="accent1"/>
            </a:solidFill>
            <a:ln w="28575" cap="sq" cmpd="sng" algn="ctr">
              <a:solidFill>
                <a:srgbClr val="CC33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218588" y="4293096"/>
              <a:ext cx="8532968" cy="0"/>
            </a:xfrm>
            <a:prstGeom prst="line">
              <a:avLst/>
            </a:prstGeom>
            <a:solidFill>
              <a:schemeClr val="accent1"/>
            </a:solidFill>
            <a:ln w="28575" cap="sq" cmpd="sng" algn="ctr">
              <a:solidFill>
                <a:srgbClr val="CC33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18" name="Rectangle 17"/>
          <p:cNvSpPr/>
          <p:nvPr/>
        </p:nvSpPr>
        <p:spPr>
          <a:xfrm>
            <a:off x="107503" y="1504449"/>
            <a:ext cx="89242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 smtClean="0">
                <a:latin typeface="Avenir Book"/>
                <a:cs typeface="Avenir Book"/>
              </a:rPr>
              <a:t>Y. Akrami, T. </a:t>
            </a:r>
            <a:r>
              <a:rPr lang="en-US" sz="1500" b="1" dirty="0" err="1" smtClean="0">
                <a:latin typeface="Avenir Book"/>
                <a:cs typeface="Avenir Book"/>
              </a:rPr>
              <a:t>Koivisto</a:t>
            </a:r>
            <a:r>
              <a:rPr lang="en-US" sz="1500" b="1" dirty="0" smtClean="0">
                <a:latin typeface="Avenir Book"/>
                <a:cs typeface="Avenir Book"/>
              </a:rPr>
              <a:t>, and M. </a:t>
            </a:r>
            <a:r>
              <a:rPr lang="en-US" sz="1500" b="1" dirty="0" err="1" smtClean="0">
                <a:latin typeface="Avenir Book"/>
                <a:cs typeface="Avenir Book"/>
              </a:rPr>
              <a:t>Sandstad</a:t>
            </a:r>
            <a:r>
              <a:rPr lang="en-US" sz="1500" b="1" dirty="0" smtClean="0">
                <a:latin typeface="Avenir Book"/>
                <a:cs typeface="Avenir Book"/>
              </a:rPr>
              <a:t> </a:t>
            </a:r>
            <a:r>
              <a:rPr lang="en-US" sz="1500" b="1" dirty="0">
                <a:latin typeface="Avenir Book"/>
                <a:cs typeface="Avenir Book"/>
              </a:rPr>
              <a:t>[arXiv:1209.0457]</a:t>
            </a:r>
          </a:p>
          <a:p>
            <a:r>
              <a:rPr lang="en-US" sz="1500" b="1" dirty="0">
                <a:latin typeface="Avenir Book"/>
                <a:cs typeface="Avenir Book"/>
              </a:rPr>
              <a:t>See also F. </a:t>
            </a:r>
            <a:r>
              <a:rPr lang="en-US" sz="1500" b="1" dirty="0" err="1">
                <a:latin typeface="Avenir Book"/>
                <a:cs typeface="Avenir Book"/>
              </a:rPr>
              <a:t>Könnig, A. Patil, and</a:t>
            </a:r>
            <a:r>
              <a:rPr lang="en-US" sz="1500" b="1" dirty="0">
                <a:latin typeface="Avenir Book"/>
                <a:cs typeface="Avenir Book"/>
              </a:rPr>
              <a:t> L. </a:t>
            </a:r>
            <a:r>
              <a:rPr lang="en-US" sz="1500" b="1" dirty="0" err="1">
                <a:latin typeface="Avenir Book"/>
                <a:cs typeface="Avenir Book"/>
              </a:rPr>
              <a:t>Amendola</a:t>
            </a:r>
            <a:r>
              <a:rPr lang="en-US" sz="1500" b="1" dirty="0">
                <a:latin typeface="Avenir Book"/>
                <a:cs typeface="Avenir Book"/>
              </a:rPr>
              <a:t> [arXiv:1312.3208];</a:t>
            </a:r>
            <a:br>
              <a:rPr lang="en-US" sz="1500" b="1" dirty="0">
                <a:latin typeface="Avenir Book"/>
                <a:cs typeface="Avenir Book"/>
              </a:rPr>
            </a:br>
            <a:r>
              <a:rPr lang="en-US" sz="1500" b="1" dirty="0">
                <a:latin typeface="Avenir Book"/>
                <a:cs typeface="Avenir Book"/>
              </a:rPr>
              <a:t>              </a:t>
            </a:r>
            <a:r>
              <a:rPr lang="en-US" sz="1500" dirty="0">
                <a:latin typeface="Avenir Book"/>
                <a:cs typeface="Avenir Book"/>
              </a:rPr>
              <a:t>ARS</a:t>
            </a:r>
            <a:r>
              <a:rPr lang="en-US" sz="1500" b="1" dirty="0">
                <a:latin typeface="Avenir Book"/>
                <a:cs typeface="Avenir Book"/>
              </a:rPr>
              <a:t>, Y. Akrami, and T. Koivisto [arXiv:1404.4061]</a:t>
            </a:r>
          </a:p>
          <a:p>
            <a:endParaRPr lang="en-US" sz="1500" b="1" dirty="0">
              <a:latin typeface="Avenir Book"/>
              <a:cs typeface="Avenir Book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215496" y="4354055"/>
            <a:ext cx="8532968" cy="0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rgbClr val="000066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0" y="121023"/>
            <a:ext cx="9144000" cy="1429871"/>
          </a:xfrm>
        </p:spPr>
        <p:txBody>
          <a:bodyPr>
            <a:normAutofit/>
          </a:bodyPr>
          <a:lstStyle/>
          <a:p>
            <a:r>
              <a:rPr lang="en-US"/>
              <a:t>Massive bigravity vs. </a:t>
            </a:r>
            <a:r>
              <a:rPr lang="en-US">
                <a:latin typeface="Lucida Grande"/>
                <a:cs typeface="Lucida Grande"/>
              </a:rPr>
              <a:t>Λ</a:t>
            </a:r>
            <a:r>
              <a:rPr lang="en-US"/>
              <a:t>CDM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3976" y="1439740"/>
            <a:ext cx="1532420" cy="8131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7632" y="1577111"/>
            <a:ext cx="2304111" cy="444809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 bwMode="auto">
          <a:xfrm>
            <a:off x="219456" y="6097087"/>
            <a:ext cx="8532968" cy="0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rgbClr val="000066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Adam Solomon – UPenn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27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mp:transition xmlns:mp="http://schemas.microsoft.com/office/mac/powerpoint/2008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Beyond the 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02376"/>
            <a:ext cx="8245387" cy="48653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/>
              <a:t>Cosmological perturbation theory in massive bigravity is a huge cottage industry and the source of many PhD </a:t>
            </a:r>
            <a:r>
              <a:rPr lang="en-US" sz="2400" smtClean="0"/>
              <a:t>degrees. </a:t>
            </a:r>
            <a:r>
              <a:rPr lang="en-US" sz="2400"/>
              <a:t>See:</a:t>
            </a:r>
            <a:br>
              <a:rPr lang="en-US" sz="2400"/>
            </a:br>
            <a:r>
              <a:rPr lang="en-US" sz="2400"/>
              <a:t/>
            </a:r>
            <a:br>
              <a:rPr lang="en-US" sz="2400"/>
            </a:br>
            <a:r>
              <a:rPr lang="en-US" sz="2400"/>
              <a:t>Cristosomi, Comelli, and Pilo, 1202.1986</a:t>
            </a:r>
            <a:br>
              <a:rPr lang="en-US" sz="2400"/>
            </a:br>
            <a:r>
              <a:rPr lang="en-US" sz="2400" b="1"/>
              <a:t>ARS</a:t>
            </a:r>
            <a:r>
              <a:rPr lang="en-US" sz="2400"/>
              <a:t>, Akrami, and Koivisto, 1404.4061</a:t>
            </a:r>
            <a:br>
              <a:rPr lang="en-US" sz="2400"/>
            </a:br>
            <a:r>
              <a:rPr lang="en-US" sz="2400"/>
              <a:t>Könnig, Akrami, Amendola, Motta, and </a:t>
            </a:r>
            <a:r>
              <a:rPr lang="en-US" sz="2400" b="1"/>
              <a:t>ARS</a:t>
            </a:r>
            <a:r>
              <a:rPr lang="en-US" sz="2400"/>
              <a:t>, 1407.4331</a:t>
            </a:r>
            <a:br>
              <a:rPr lang="en-US" sz="2400"/>
            </a:br>
            <a:r>
              <a:rPr lang="en-US" sz="2400"/>
              <a:t>Könnig and Amendola, 1402.1988</a:t>
            </a:r>
            <a:br>
              <a:rPr lang="en-US" sz="2400"/>
            </a:br>
            <a:r>
              <a:rPr lang="en-US" sz="2400"/>
              <a:t>Lagos and Ferreira, 1410.0207</a:t>
            </a:r>
            <a:br>
              <a:rPr lang="en-US" sz="2400"/>
            </a:br>
            <a:r>
              <a:rPr lang="en-US" sz="2400"/>
              <a:t>Cusin, Durrer, Guarato, and Motta, 1412.5979</a:t>
            </a:r>
            <a:br>
              <a:rPr lang="en-US" sz="2400"/>
            </a:br>
            <a:r>
              <a:rPr lang="en-US" sz="2400"/>
              <a:t/>
            </a:r>
            <a:br>
              <a:rPr lang="en-US" sz="2400"/>
            </a:br>
            <a:r>
              <a:rPr lang="en-US" sz="2400"/>
              <a:t>and many more for more general matter couplings!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Adam Solomon – UPenn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016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Scalar perturbations in massive bigravity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02376"/>
            <a:ext cx="8245387" cy="4865393"/>
          </a:xfrm>
        </p:spPr>
        <p:txBody>
          <a:bodyPr>
            <a:normAutofit/>
          </a:bodyPr>
          <a:lstStyle/>
          <a:p>
            <a:r>
              <a:rPr lang="en-US" sz="2400" smtClean="0"/>
              <a:t>Our approach (1407.4331 </a:t>
            </a:r>
            <a:r>
              <a:rPr lang="en-US" sz="2400"/>
              <a:t>and </a:t>
            </a:r>
            <a:r>
              <a:rPr lang="en-US" sz="2400" smtClean="0"/>
              <a:t>1404.4061):</a:t>
            </a:r>
            <a:endParaRPr lang="en-US" sz="2400"/>
          </a:p>
          <a:p>
            <a:r>
              <a:rPr lang="en-US" sz="2400"/>
              <a:t>Linearize metrics around FRW backgrounds, restrict to scalar perturbations {E</a:t>
            </a:r>
            <a:r>
              <a:rPr lang="en-US" sz="2400" baseline="-25000"/>
              <a:t>g,f</a:t>
            </a:r>
            <a:r>
              <a:rPr lang="en-US" sz="2400"/>
              <a:t>, A</a:t>
            </a:r>
            <a:r>
              <a:rPr lang="en-US" sz="2400" baseline="-25000"/>
              <a:t>g,f</a:t>
            </a:r>
            <a:r>
              <a:rPr lang="en-US" sz="2400"/>
              <a:t>, F</a:t>
            </a:r>
            <a:r>
              <a:rPr lang="en-US" sz="2400" baseline="-25000"/>
              <a:t>g,f</a:t>
            </a:r>
            <a:r>
              <a:rPr lang="en-US" sz="2400"/>
              <a:t>, and B</a:t>
            </a:r>
            <a:r>
              <a:rPr lang="en-US" sz="2400" baseline="-25000"/>
              <a:t>g,f</a:t>
            </a:r>
            <a:r>
              <a:rPr lang="en-US" sz="2400"/>
              <a:t>}:</a:t>
            </a:r>
            <a:br>
              <a:rPr lang="en-US" sz="2400"/>
            </a:br>
            <a:r>
              <a:rPr lang="en-US" sz="2400"/>
              <a:t/>
            </a:r>
            <a:br>
              <a:rPr lang="en-US" sz="2400"/>
            </a:br>
            <a:r>
              <a:rPr lang="en-US" sz="2400"/>
              <a:t/>
            </a:r>
            <a:br>
              <a:rPr lang="en-US" sz="2400"/>
            </a:br>
            <a:endParaRPr lang="en-US" sz="2400"/>
          </a:p>
          <a:p>
            <a:r>
              <a:rPr lang="en-US" sz="2400"/>
              <a:t>Full linearized Einstein equations (in cosmic or conformal time) can be found in </a:t>
            </a:r>
            <a:r>
              <a:rPr lang="en-US" sz="2400" b="1"/>
              <a:t>ARS</a:t>
            </a:r>
            <a:r>
              <a:rPr lang="en-US" sz="2400"/>
              <a:t>, Akrami, and Koivisto, arXiv:1404.4061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80" y="3352212"/>
            <a:ext cx="8707907" cy="80340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Adam Solomon – UPenn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910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Scalar fluctuations can suffer from instabilities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24526"/>
            <a:ext cx="7770813" cy="4401637"/>
          </a:xfrm>
        </p:spPr>
        <p:txBody>
          <a:bodyPr>
            <a:normAutofit/>
          </a:bodyPr>
          <a:lstStyle/>
          <a:p>
            <a:r>
              <a:rPr lang="en-US" sz="2400"/>
              <a:t>Usual story: solve perturbed Einstein equations in </a:t>
            </a:r>
            <a:r>
              <a:rPr lang="en-US" sz="2400">
                <a:solidFill>
                  <a:srgbClr val="FFFF00"/>
                </a:solidFill>
              </a:rPr>
              <a:t>subhorizon, quasistatic limit:</a:t>
            </a:r>
          </a:p>
          <a:p>
            <a:r>
              <a:rPr lang="en-US" sz="2400">
                <a:solidFill>
                  <a:srgbClr val="FFFFFF"/>
                </a:solidFill>
              </a:rPr>
              <a:t>This is valid </a:t>
            </a:r>
            <a:r>
              <a:rPr lang="en-US" sz="2400">
                <a:solidFill>
                  <a:srgbClr val="FFFF00"/>
                </a:solidFill>
              </a:rPr>
              <a:t>only</a:t>
            </a:r>
            <a:r>
              <a:rPr lang="en-US" sz="2400">
                <a:solidFill>
                  <a:srgbClr val="FFFFFF"/>
                </a:solidFill>
              </a:rPr>
              <a:t> if perturbations vary on Hubble timescales</a:t>
            </a:r>
          </a:p>
          <a:p>
            <a:r>
              <a:rPr lang="en-US" sz="2400">
                <a:solidFill>
                  <a:srgbClr val="FFFFFF"/>
                </a:solidFill>
              </a:rPr>
              <a:t>Cannot trust quasistatic limit if perturbations are </a:t>
            </a:r>
            <a:r>
              <a:rPr lang="en-US" sz="2400">
                <a:solidFill>
                  <a:srgbClr val="FFFF00"/>
                </a:solidFill>
              </a:rPr>
              <a:t>unstable</a:t>
            </a:r>
          </a:p>
          <a:p>
            <a:r>
              <a:rPr lang="en-US" sz="2400"/>
              <a:t>Check for instability by solving </a:t>
            </a:r>
            <a:r>
              <a:rPr lang="en-US" sz="2400">
                <a:solidFill>
                  <a:srgbClr val="FFFF00"/>
                </a:solidFill>
              </a:rPr>
              <a:t>full system of perturbation equations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Adam Solomon – UPenn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4334" y="2160231"/>
            <a:ext cx="3332279" cy="35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437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Scalar fluctuations can suffer from instabilities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24526"/>
            <a:ext cx="8458200" cy="4879474"/>
          </a:xfrm>
        </p:spPr>
        <p:txBody>
          <a:bodyPr>
            <a:normAutofit/>
          </a:bodyPr>
          <a:lstStyle/>
          <a:p>
            <a:r>
              <a:rPr lang="en-US" sz="2400"/>
              <a:t>Degree of freedom count: </a:t>
            </a:r>
            <a:r>
              <a:rPr lang="en-US" sz="2400">
                <a:solidFill>
                  <a:srgbClr val="FFFF00"/>
                </a:solidFill>
              </a:rPr>
              <a:t>ten </a:t>
            </a:r>
            <a:r>
              <a:rPr lang="en-US" sz="2400"/>
              <a:t>total variables</a:t>
            </a:r>
          </a:p>
          <a:p>
            <a:pPr lvl="1"/>
            <a:r>
              <a:rPr lang="en-US"/>
              <a:t>Four g</a:t>
            </a:r>
            <a:r>
              <a:rPr lang="en-US" baseline="-25000">
                <a:latin typeface="Times New Roman"/>
                <a:cs typeface="Times New Roman"/>
              </a:rPr>
              <a:t>μν</a:t>
            </a:r>
            <a:r>
              <a:rPr lang="en-US"/>
              <a:t> perturbations: E</a:t>
            </a:r>
            <a:r>
              <a:rPr lang="en-US" baseline="-15000"/>
              <a:t>g</a:t>
            </a:r>
            <a:r>
              <a:rPr lang="en-US"/>
              <a:t>, A</a:t>
            </a:r>
            <a:r>
              <a:rPr lang="en-US" baseline="-15000"/>
              <a:t>g</a:t>
            </a:r>
            <a:r>
              <a:rPr lang="en-US"/>
              <a:t>, B</a:t>
            </a:r>
            <a:r>
              <a:rPr lang="en-US" baseline="-15000"/>
              <a:t>g</a:t>
            </a:r>
            <a:r>
              <a:rPr lang="en-US"/>
              <a:t>, F</a:t>
            </a:r>
            <a:r>
              <a:rPr lang="en-US" baseline="-15000"/>
              <a:t>g</a:t>
            </a:r>
          </a:p>
          <a:p>
            <a:pPr lvl="1"/>
            <a:r>
              <a:rPr lang="en-US"/>
              <a:t>Four f</a:t>
            </a:r>
            <a:r>
              <a:rPr lang="en-US" baseline="-25000">
                <a:latin typeface="Times New Roman"/>
                <a:cs typeface="Times New Roman"/>
              </a:rPr>
              <a:t>μν</a:t>
            </a:r>
            <a:r>
              <a:rPr lang="en-US"/>
              <a:t> perturbations: E</a:t>
            </a:r>
            <a:r>
              <a:rPr lang="en-US" baseline="-15000"/>
              <a:t>f</a:t>
            </a:r>
            <a:r>
              <a:rPr lang="en-US"/>
              <a:t>, A</a:t>
            </a:r>
            <a:r>
              <a:rPr lang="en-US" baseline="-15000"/>
              <a:t>f</a:t>
            </a:r>
            <a:r>
              <a:rPr lang="en-US"/>
              <a:t>, B</a:t>
            </a:r>
            <a:r>
              <a:rPr lang="en-US" baseline="-15000"/>
              <a:t>f</a:t>
            </a:r>
            <a:r>
              <a:rPr lang="en-US"/>
              <a:t>, F</a:t>
            </a:r>
            <a:r>
              <a:rPr lang="en-US" baseline="-15000"/>
              <a:t>f</a:t>
            </a:r>
            <a:endParaRPr lang="en-US"/>
          </a:p>
          <a:p>
            <a:pPr lvl="1"/>
            <a:r>
              <a:rPr lang="en-US"/>
              <a:t>One perfect fluid perturbation: </a:t>
            </a:r>
            <a:r>
              <a:rPr lang="en-US">
                <a:latin typeface="Times New Roman"/>
                <a:ea typeface="Lucida Grande"/>
                <a:cs typeface="Times New Roman"/>
              </a:rPr>
              <a:t>χ</a:t>
            </a:r>
          </a:p>
          <a:p>
            <a:r>
              <a:rPr lang="en-US" sz="2400">
                <a:solidFill>
                  <a:srgbClr val="FFFF00"/>
                </a:solidFill>
              </a:rPr>
              <a:t>Eight</a:t>
            </a:r>
            <a:r>
              <a:rPr lang="en-US" sz="2400"/>
              <a:t> are redundant:</a:t>
            </a:r>
          </a:p>
          <a:p>
            <a:pPr lvl="1"/>
            <a:r>
              <a:rPr lang="en-US"/>
              <a:t>Four of these are </a:t>
            </a:r>
            <a:r>
              <a:rPr lang="en-US">
                <a:solidFill>
                  <a:srgbClr val="FFFF00"/>
                </a:solidFill>
              </a:rPr>
              <a:t>nondynamical</a:t>
            </a:r>
            <a:r>
              <a:rPr lang="en-US"/>
              <a:t>/auxiliary (E</a:t>
            </a:r>
            <a:r>
              <a:rPr lang="en-US" baseline="-15000"/>
              <a:t>g</a:t>
            </a:r>
            <a:r>
              <a:rPr lang="en-US"/>
              <a:t>, F</a:t>
            </a:r>
            <a:r>
              <a:rPr lang="en-US" baseline="-15000"/>
              <a:t>g</a:t>
            </a:r>
            <a:r>
              <a:rPr lang="en-US"/>
              <a:t>, E</a:t>
            </a:r>
            <a:r>
              <a:rPr lang="en-US" baseline="-15000"/>
              <a:t>f</a:t>
            </a:r>
            <a:r>
              <a:rPr lang="en-US"/>
              <a:t>, F</a:t>
            </a:r>
            <a:r>
              <a:rPr lang="en-US" baseline="-15000"/>
              <a:t>f</a:t>
            </a:r>
            <a:r>
              <a:rPr lang="en-US"/>
              <a:t>)</a:t>
            </a:r>
          </a:p>
          <a:p>
            <a:pPr lvl="1"/>
            <a:r>
              <a:rPr lang="en-US">
                <a:cs typeface="Avenir Book"/>
              </a:rPr>
              <a:t>Two can be gauged away</a:t>
            </a:r>
          </a:p>
          <a:p>
            <a:pPr lvl="1"/>
            <a:r>
              <a:rPr lang="en-US">
                <a:cs typeface="Avenir Book"/>
              </a:rPr>
              <a:t>After integrating out auxiliary variables, one of the dynamical variables </a:t>
            </a:r>
            <a:r>
              <a:rPr lang="en-US">
                <a:solidFill>
                  <a:srgbClr val="FFFF00"/>
                </a:solidFill>
                <a:cs typeface="Avenir Book"/>
              </a:rPr>
              <a:t>becomes</a:t>
            </a:r>
            <a:r>
              <a:rPr lang="en-US">
                <a:cs typeface="Avenir Book"/>
              </a:rPr>
              <a:t> auxiliary – related to absence of ghost!</a:t>
            </a:r>
          </a:p>
          <a:p>
            <a:r>
              <a:rPr lang="en-US">
                <a:cs typeface="Avenir Book"/>
              </a:rPr>
              <a:t>End result: only </a:t>
            </a:r>
            <a:r>
              <a:rPr lang="en-US">
                <a:solidFill>
                  <a:srgbClr val="FFFF00"/>
                </a:solidFill>
                <a:cs typeface="Avenir Book"/>
              </a:rPr>
              <a:t>two</a:t>
            </a:r>
            <a:r>
              <a:rPr lang="en-US">
                <a:cs typeface="Avenir Book"/>
              </a:rPr>
              <a:t> independent degrees of freedom</a:t>
            </a:r>
          </a:p>
          <a:p>
            <a:r>
              <a:rPr lang="en-US">
                <a:cs typeface="Avenir Book"/>
              </a:rPr>
              <a:t>NB: This story is deeply indebted to </a:t>
            </a:r>
            <a:r>
              <a:rPr lang="en-US">
                <a:solidFill>
                  <a:srgbClr val="FFFF00"/>
                </a:solidFill>
                <a:cs typeface="Avenir Book"/>
              </a:rPr>
              <a:t>Lagos and Ferreira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Adam Solomon – UPenn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26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Scalar fluctuations can suffer from instabilities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24526"/>
            <a:ext cx="8458200" cy="4879474"/>
          </a:xfrm>
        </p:spPr>
        <p:txBody>
          <a:bodyPr>
            <a:normAutofit/>
          </a:bodyPr>
          <a:lstStyle/>
          <a:p>
            <a:r>
              <a:rPr lang="en-US" sz="2400"/>
              <a:t>Choose g-metric Bardeen variables:</a:t>
            </a:r>
          </a:p>
          <a:p>
            <a:endParaRPr lang="en-US" sz="2400">
              <a:cs typeface="Avenir Book"/>
            </a:endParaRPr>
          </a:p>
          <a:p>
            <a:endParaRPr lang="en-US" sz="2400">
              <a:cs typeface="Avenir Book"/>
            </a:endParaRPr>
          </a:p>
          <a:p>
            <a:r>
              <a:rPr lang="en-US" sz="2400">
                <a:cs typeface="Avenir Book"/>
              </a:rPr>
              <a:t>Then </a:t>
            </a:r>
            <a:r>
              <a:rPr lang="en-US" sz="2400" i="1">
                <a:cs typeface="Avenir Book"/>
              </a:rPr>
              <a:t>entire</a:t>
            </a:r>
            <a:r>
              <a:rPr lang="en-US" sz="2400">
                <a:cs typeface="Avenir Book"/>
              </a:rPr>
              <a:t> system of 10 perturbed Einstein/fluid equations can be reduced to two coupled equations:</a:t>
            </a:r>
            <a:br>
              <a:rPr lang="en-US" sz="2400">
                <a:cs typeface="Avenir Book"/>
              </a:rPr>
            </a:br>
            <a:r>
              <a:rPr lang="en-US" sz="2400">
                <a:cs typeface="Avenir Book"/>
              </a:rPr>
              <a:t/>
            </a:r>
            <a:br>
              <a:rPr lang="en-US" sz="2400">
                <a:cs typeface="Avenir Book"/>
              </a:rPr>
            </a:br>
            <a:r>
              <a:rPr lang="en-US" sz="2400">
                <a:cs typeface="Avenir Book"/>
              </a:rPr>
              <a:t/>
            </a:r>
            <a:br>
              <a:rPr lang="en-US" sz="2400">
                <a:cs typeface="Avenir Book"/>
              </a:rPr>
            </a:br>
            <a:r>
              <a:rPr lang="en-US" sz="2400">
                <a:cs typeface="Avenir Book"/>
              </a:rPr>
              <a:t>where</a:t>
            </a:r>
            <a:endParaRPr lang="en-US">
              <a:cs typeface="Avenir Book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Adam Solomon – UPenn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666" y="2235198"/>
            <a:ext cx="6090651" cy="12272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6376" y="4527882"/>
            <a:ext cx="4628147" cy="5549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4700" y="5594684"/>
            <a:ext cx="2406984" cy="48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993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Scalar fluctuations can suffer from instabilities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24526"/>
            <a:ext cx="8458200" cy="4879474"/>
          </a:xfrm>
        </p:spPr>
        <p:txBody>
          <a:bodyPr>
            <a:normAutofit/>
          </a:bodyPr>
          <a:lstStyle/>
          <a:p>
            <a:r>
              <a:rPr lang="en-US" sz="2400">
                <a:cs typeface="Avenir Book"/>
              </a:rPr>
              <a:t>Ten perturbed Einstein/fluid equations can be reduced to two coupled equations:</a:t>
            </a:r>
            <a:br>
              <a:rPr lang="en-US" sz="2400">
                <a:cs typeface="Avenir Book"/>
              </a:rPr>
            </a:br>
            <a:r>
              <a:rPr lang="en-US" sz="2400">
                <a:cs typeface="Avenir Book"/>
              </a:rPr>
              <a:t/>
            </a:r>
            <a:br>
              <a:rPr lang="en-US" sz="2400">
                <a:cs typeface="Avenir Book"/>
              </a:rPr>
            </a:br>
            <a:r>
              <a:rPr lang="en-US" sz="2400">
                <a:cs typeface="Avenir Book"/>
              </a:rPr>
              <a:t/>
            </a:r>
            <a:br>
              <a:rPr lang="en-US" sz="2400">
                <a:cs typeface="Avenir Book"/>
              </a:rPr>
            </a:br>
            <a:r>
              <a:rPr lang="en-US" sz="2400">
                <a:cs typeface="Avenir Book"/>
              </a:rPr>
              <a:t>where</a:t>
            </a:r>
          </a:p>
          <a:p>
            <a:endParaRPr lang="en-US" sz="2400">
              <a:cs typeface="Avenir Book"/>
            </a:endParaRPr>
          </a:p>
          <a:p>
            <a:r>
              <a:rPr lang="en-US" sz="2400">
                <a:cs typeface="Avenir Book"/>
              </a:rPr>
              <a:t>Under assumption (WKB) that F</a:t>
            </a:r>
            <a:r>
              <a:rPr lang="en-US" sz="2400" baseline="-15000">
                <a:cs typeface="Avenir Book"/>
              </a:rPr>
              <a:t>ij</a:t>
            </a:r>
            <a:r>
              <a:rPr lang="en-US" sz="2400">
                <a:cs typeface="Avenir Book"/>
              </a:rPr>
              <a:t>, S</a:t>
            </a:r>
            <a:r>
              <a:rPr lang="en-US" sz="2400" baseline="-15000">
                <a:cs typeface="Avenir Book"/>
              </a:rPr>
              <a:t>ij</a:t>
            </a:r>
            <a:r>
              <a:rPr lang="en-US" sz="2400">
                <a:cs typeface="Avenir Book"/>
              </a:rPr>
              <a:t> vary slowly, this is solved by</a:t>
            </a:r>
            <a:br>
              <a:rPr lang="en-US" sz="2400">
                <a:cs typeface="Avenir Book"/>
              </a:rPr>
            </a:br>
            <a:r>
              <a:rPr lang="en-US" sz="2400">
                <a:cs typeface="Avenir Book"/>
              </a:rPr>
              <a:t/>
            </a:r>
            <a:br>
              <a:rPr lang="en-US" sz="2400">
                <a:cs typeface="Avenir Book"/>
              </a:rPr>
            </a:br>
            <a:r>
              <a:rPr lang="en-US" sz="2400">
                <a:cs typeface="Avenir Book"/>
              </a:rPr>
              <a:t/>
            </a:r>
            <a:br>
              <a:rPr lang="en-US" sz="2400">
                <a:cs typeface="Avenir Book"/>
              </a:rPr>
            </a:br>
            <a:r>
              <a:rPr lang="en-US" sz="2400">
                <a:cs typeface="Avenir Book"/>
              </a:rPr>
              <a:t>with N = ln 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Adam Solomon – UPenn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376" y="2683040"/>
            <a:ext cx="4628147" cy="5549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4700" y="3749842"/>
            <a:ext cx="2406984" cy="4862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00" y="5329992"/>
            <a:ext cx="2692400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949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Scalar fluctuations can suffer from instabilities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24526"/>
            <a:ext cx="8458200" cy="4879474"/>
          </a:xfrm>
        </p:spPr>
        <p:txBody>
          <a:bodyPr>
            <a:normAutofit/>
          </a:bodyPr>
          <a:lstStyle/>
          <a:p>
            <a:r>
              <a:rPr lang="en-US" sz="2400">
                <a:cs typeface="Avenir Book"/>
              </a:rPr>
              <a:t>B</a:t>
            </a:r>
            <a:r>
              <a:rPr lang="en-US" sz="2400" baseline="-25000">
                <a:cs typeface="Avenir Book"/>
              </a:rPr>
              <a:t>1</a:t>
            </a:r>
            <a:r>
              <a:rPr lang="en-US" sz="2400">
                <a:cs typeface="Avenir Book"/>
              </a:rPr>
              <a:t>-only model – simplest allowed by background</a:t>
            </a:r>
          </a:p>
          <a:p>
            <a:endParaRPr lang="en-US" sz="2400">
              <a:cs typeface="Avenir Book"/>
            </a:endParaRPr>
          </a:p>
          <a:p>
            <a:endParaRPr lang="en-US" sz="2400">
              <a:cs typeface="Avenir Book"/>
            </a:endParaRPr>
          </a:p>
          <a:p>
            <a:r>
              <a:rPr lang="en-US" sz="2400">
                <a:solidFill>
                  <a:srgbClr val="FFFF00"/>
                </a:solidFill>
                <a:cs typeface="Avenir Book"/>
              </a:rPr>
              <a:t>Unstable</a:t>
            </a:r>
            <a:r>
              <a:rPr lang="en-US" sz="2400">
                <a:cs typeface="Avenir Book"/>
              </a:rPr>
              <a:t> for small y (early times)</a:t>
            </a:r>
          </a:p>
          <a:p>
            <a:r>
              <a:rPr lang="en-US" sz="2400">
                <a:cs typeface="Avenir Book"/>
              </a:rPr>
              <a:t>NB: Gradient instability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Adam Solomon – UPenn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294" y="2302050"/>
            <a:ext cx="4426284" cy="87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23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56" y="-1"/>
            <a:ext cx="8246781" cy="6858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9" name="TextBox 8"/>
          <p:cNvSpPr txBox="1"/>
          <p:nvPr/>
        </p:nvSpPr>
        <p:spPr>
          <a:xfrm>
            <a:off x="-598423" y="6898965"/>
            <a:ext cx="35313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 = -\[Beta]1 + 3/\[Beta]1;y[a_] := (1/6) a^-3 (-A + Sqrt[12 a^6 + A^2])ParametricPlot[{1/a - 1, y[a]} /. \[Beta]1 -&gt; 1.38, {a, 1/6, 1},  AspectRatio -&gt; .8, PlotTheme -&gt; "Detailed", FrameLabel -&gt; {z, y},  PlotLegends -&gt; None, ImageSize -&gt; Large,  LabelStyle -&gt; {FontFamily -&gt; "Latin Modern Roman", FontSize -&gt; 20,    FontColor -&gt; RGBColor[0, 0.01, 0]}]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Adam Solomon – UPenn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41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Scalar fluctuations can suffer from instabilities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24526"/>
            <a:ext cx="8458200" cy="4879474"/>
          </a:xfrm>
        </p:spPr>
        <p:txBody>
          <a:bodyPr>
            <a:normAutofit/>
          </a:bodyPr>
          <a:lstStyle/>
          <a:p>
            <a:r>
              <a:rPr lang="en-US" sz="2400">
                <a:cs typeface="Avenir Book"/>
              </a:rPr>
              <a:t>B</a:t>
            </a:r>
            <a:r>
              <a:rPr lang="en-US" sz="2400" baseline="-25000">
                <a:cs typeface="Avenir Book"/>
              </a:rPr>
              <a:t>1</a:t>
            </a:r>
            <a:r>
              <a:rPr lang="en-US" sz="2400">
                <a:cs typeface="Avenir Book"/>
              </a:rPr>
              <a:t>-only model – simplest allowed by background</a:t>
            </a:r>
          </a:p>
          <a:p>
            <a:endParaRPr lang="en-US" sz="2400">
              <a:cs typeface="Avenir Book"/>
            </a:endParaRPr>
          </a:p>
          <a:p>
            <a:endParaRPr lang="en-US" sz="2400">
              <a:cs typeface="Avenir Book"/>
            </a:endParaRPr>
          </a:p>
          <a:p>
            <a:r>
              <a:rPr lang="en-US" sz="2400">
                <a:solidFill>
                  <a:srgbClr val="FFFF00"/>
                </a:solidFill>
                <a:cs typeface="Avenir Book"/>
              </a:rPr>
              <a:t>Unstable</a:t>
            </a:r>
            <a:r>
              <a:rPr lang="en-US" sz="2400">
                <a:cs typeface="Avenir Book"/>
              </a:rPr>
              <a:t> for small y (early times)</a:t>
            </a:r>
          </a:p>
          <a:p>
            <a:r>
              <a:rPr lang="en-US" sz="2400">
                <a:cs typeface="Avenir Book"/>
              </a:rPr>
              <a:t>For realistic parameters, model is only (linearly) stable for </a:t>
            </a:r>
            <a:r>
              <a:rPr lang="en-US" sz="2400">
                <a:solidFill>
                  <a:srgbClr val="FFFF00"/>
                </a:solidFill>
                <a:cs typeface="Avenir Book"/>
              </a:rPr>
              <a:t>z &lt;~ 0.5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Adam Solomon – UPenn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294" y="2302050"/>
            <a:ext cx="4426284" cy="87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262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5407"/>
            <a:ext cx="7770813" cy="142987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cosmological constant problem is </a:t>
            </a:r>
            <a:r>
              <a:rPr lang="en-US" dirty="0" smtClean="0">
                <a:solidFill>
                  <a:srgbClr val="FFFF00"/>
                </a:solidFill>
              </a:rPr>
              <a:t>hard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33525"/>
            <a:ext cx="7770813" cy="4257022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Old </a:t>
            </a:r>
            <a:r>
              <a:rPr lang="en-US" dirty="0" smtClean="0"/>
              <a:t>CC problem: why isn’t the CC enormous?</a:t>
            </a:r>
          </a:p>
          <a:p>
            <a:pPr lvl="1"/>
            <a:r>
              <a:rPr lang="en-US" dirty="0" smtClean="0"/>
              <a:t>Vacuum energy induces large CC</a:t>
            </a:r>
          </a:p>
          <a:p>
            <a:pPr lvl="1"/>
            <a:r>
              <a:rPr lang="en-US" dirty="0" smtClean="0"/>
              <a:t>Universe accelerates long before structure can form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New</a:t>
            </a:r>
            <a:r>
              <a:rPr lang="en-US" dirty="0" smtClean="0"/>
              <a:t> CC problem: why isn’t it zero?</a:t>
            </a:r>
          </a:p>
          <a:p>
            <a:pPr lvl="1"/>
            <a:r>
              <a:rPr lang="en-US" dirty="0" smtClean="0"/>
              <a:t>The Universe is accelerating! Implies tiny but non-zero CC</a:t>
            </a:r>
          </a:p>
          <a:p>
            <a:pPr lvl="1"/>
            <a:r>
              <a:rPr lang="en-US" dirty="0" smtClean="0"/>
              <a:t>Require </a:t>
            </a:r>
            <a:r>
              <a:rPr lang="en-US" i="1" dirty="0" smtClean="0"/>
              <a:t>technical naturalness</a:t>
            </a:r>
            <a:r>
              <a:rPr lang="en-US" dirty="0" smtClean="0"/>
              <a:t>, otherwise reintroduce old CC problem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Adam Solomon – UPenn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0270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Instability </a:t>
            </a:r>
            <a:r>
              <a:rPr lang="en-US">
                <a:solidFill>
                  <a:srgbClr val="FFFF00"/>
                </a:solidFill>
              </a:rPr>
              <a:t>does not </a:t>
            </a:r>
            <a:r>
              <a:rPr lang="en-US"/>
              <a:t>rule models 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smtClean="0"/>
              <a:t>Instability </a:t>
            </a:r>
            <a:r>
              <a:rPr lang="en-US" sz="2400">
                <a:sym typeface="Wingdings"/>
              </a:rPr>
              <a:t></a:t>
            </a:r>
            <a:r>
              <a:rPr lang="en-US" sz="2400"/>
              <a:t> breakdown of linear perturbation theory</a:t>
            </a:r>
          </a:p>
          <a:p>
            <a:pPr lvl="1"/>
            <a:r>
              <a:rPr lang="en-US" sz="2200"/>
              <a:t>Nothing more</a:t>
            </a:r>
          </a:p>
          <a:p>
            <a:pPr lvl="1"/>
            <a:r>
              <a:rPr lang="en-US" sz="2200"/>
              <a:t>Nothing less</a:t>
            </a:r>
          </a:p>
          <a:p>
            <a:r>
              <a:rPr lang="en-US" sz="2400"/>
              <a:t>Cannot take quasistatic </a:t>
            </a:r>
            <a:r>
              <a:rPr lang="en-US" sz="2400" smtClean="0"/>
              <a:t>limit</a:t>
            </a:r>
          </a:p>
          <a:p>
            <a:r>
              <a:rPr lang="en-US" sz="2400" smtClean="0"/>
              <a:t>Need </a:t>
            </a:r>
            <a:r>
              <a:rPr lang="en-US" sz="2400" smtClean="0">
                <a:solidFill>
                  <a:srgbClr val="FFFF00"/>
                </a:solidFill>
              </a:rPr>
              <a:t>nonlinear techniques </a:t>
            </a:r>
            <a:r>
              <a:rPr lang="en-US" sz="2400" smtClean="0"/>
              <a:t>to make structure formation predictions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Adam Solomon – UPenn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506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Do nonlinearities save us?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0894"/>
            <a:ext cx="7770813" cy="4575269"/>
          </a:xfrm>
        </p:spPr>
        <p:txBody>
          <a:bodyPr>
            <a:normAutofit/>
          </a:bodyPr>
          <a:lstStyle/>
          <a:p>
            <a:r>
              <a:rPr lang="en-US" sz="2400" smtClean="0"/>
              <a:t>Helicity-0 mode of the massive graviton has nonlinear derivative terms (cf. </a:t>
            </a:r>
            <a:r>
              <a:rPr lang="en-US" sz="2400" smtClean="0">
                <a:solidFill>
                  <a:srgbClr val="FFFF00"/>
                </a:solidFill>
              </a:rPr>
              <a:t>galileons</a:t>
            </a:r>
            <a:r>
              <a:rPr lang="en-US" sz="2400" smtClean="0"/>
              <a:t>)</a:t>
            </a:r>
          </a:p>
          <a:p>
            <a:r>
              <a:rPr lang="en-US" sz="2400"/>
              <a:t>Linear perturbation theory misses these</a:t>
            </a:r>
          </a:p>
          <a:p>
            <a:r>
              <a:rPr lang="en-US" sz="2400"/>
              <a:t>Some evidence </a:t>
            </a:r>
            <a:r>
              <a:rPr lang="is-IS" sz="2400"/>
              <a:t>that the gradient instability is cured by these nonlinearities!</a:t>
            </a:r>
            <a:r>
              <a:rPr lang="en-US" sz="2000"/>
              <a:t> (Aoki, Maeda, Namba </a:t>
            </a:r>
            <a:r>
              <a:rPr lang="is-IS" sz="2000"/>
              <a:t>1506.04543) </a:t>
            </a:r>
          </a:p>
          <a:p>
            <a:pPr lvl="1"/>
            <a:r>
              <a:rPr lang="is-IS" sz="1800"/>
              <a:t>Morally related to the </a:t>
            </a:r>
            <a:r>
              <a:rPr lang="is-IS" sz="1800">
                <a:solidFill>
                  <a:srgbClr val="FFFF00"/>
                </a:solidFill>
              </a:rPr>
              <a:t>Vainshtein mechanism</a:t>
            </a:r>
            <a:endParaRPr lang="en-US" sz="2400"/>
          </a:p>
          <a:p>
            <a:r>
              <a:rPr lang="en-US" sz="2400">
                <a:solidFill>
                  <a:srgbClr val="FFFF00"/>
                </a:solidFill>
              </a:rPr>
              <a:t>How can we study nonlinear perturbations in detail?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Adam Solomon – UPenn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90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Strategy for “quasilinear” perturbations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Bigravity’s degrees of freedom:</a:t>
            </a:r>
          </a:p>
          <a:p>
            <a:pPr lvl="1"/>
            <a:r>
              <a:rPr lang="en-US">
                <a:solidFill>
                  <a:srgbClr val="FFFF00"/>
                </a:solidFill>
              </a:rPr>
              <a:t>1 massive graviton</a:t>
            </a:r>
            <a:r>
              <a:rPr lang="en-US"/>
              <a:t> (two helicity-2, two helicity-1, one helicity-0)</a:t>
            </a:r>
          </a:p>
          <a:p>
            <a:pPr lvl="1"/>
            <a:r>
              <a:rPr lang="en-US">
                <a:solidFill>
                  <a:srgbClr val="FFFF00"/>
                </a:solidFill>
              </a:rPr>
              <a:t>1 massless graviton</a:t>
            </a:r>
            <a:r>
              <a:rPr lang="en-US"/>
              <a:t> (two helicity-2)</a:t>
            </a:r>
          </a:p>
          <a:p>
            <a:r>
              <a:rPr lang="en-US"/>
              <a:t>Goal: keep </a:t>
            </a:r>
            <a:r>
              <a:rPr lang="en-US">
                <a:solidFill>
                  <a:srgbClr val="FFFF00"/>
                </a:solidFill>
              </a:rPr>
              <a:t>nonlinearities in spin-0 mode </a:t>
            </a:r>
            <a:r>
              <a:rPr lang="en-US"/>
              <a:t>while leaving </a:t>
            </a:r>
            <a:r>
              <a:rPr lang="en-US">
                <a:solidFill>
                  <a:srgbClr val="FFFF00"/>
                </a:solidFill>
              </a:rPr>
              <a:t>other fluctuations linear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Adam Solomon – UPenn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6219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Cosmology as a perturbation of flat 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Helicity decomposition only well-defined around </a:t>
            </a:r>
            <a:r>
              <a:rPr lang="en-US">
                <a:solidFill>
                  <a:srgbClr val="FFFF00"/>
                </a:solidFill>
              </a:rPr>
              <a:t>flat background</a:t>
            </a:r>
          </a:p>
          <a:p>
            <a:r>
              <a:rPr lang="en-US"/>
              <a:t>Q: How can we isolate helicity-0 mode in </a:t>
            </a:r>
            <a:r>
              <a:rPr lang="en-US">
                <a:solidFill>
                  <a:srgbClr val="FFFF00"/>
                </a:solidFill>
              </a:rPr>
              <a:t>cosmological perturbations</a:t>
            </a:r>
            <a:r>
              <a:rPr lang="en-US"/>
              <a:t>?</a:t>
            </a:r>
          </a:p>
          <a:p>
            <a:r>
              <a:rPr lang="en-US"/>
              <a:t>A: Use </a:t>
            </a:r>
            <a:r>
              <a:rPr lang="en-US">
                <a:solidFill>
                  <a:srgbClr val="FFFF00"/>
                </a:solidFill>
              </a:rPr>
              <a:t>Fermi normal coordinates</a:t>
            </a:r>
            <a:r>
              <a:rPr lang="en-US"/>
              <a:t>, for which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Adam Solomon – UPenn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8751" y="4381440"/>
            <a:ext cx="4470716" cy="52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7204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Cosmology as a perturbation of flat space</a:t>
            </a:r>
            <a:endParaRPr lang="en-US" sz="33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Starting from the FRW metric in comoving coordinates,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>the coordinate change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>yields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Adam Solomon – UPenn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6722" y="2405192"/>
            <a:ext cx="3383724" cy="4286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9356" y="3336512"/>
            <a:ext cx="3281090" cy="15460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337" y="5436674"/>
            <a:ext cx="8315493" cy="75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8835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Cosmology as a perturbation of flat 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So within the horizon we can write FRW as Minkowski space plus a small perturbation,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Adam Solomon – UPenn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572" y="2809637"/>
            <a:ext cx="5257600" cy="13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6190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Bimetric Fermi normal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89548"/>
            <a:ext cx="7770813" cy="4672978"/>
          </a:xfrm>
        </p:spPr>
        <p:txBody>
          <a:bodyPr>
            <a:normAutofit/>
          </a:bodyPr>
          <a:lstStyle/>
          <a:p>
            <a:r>
              <a:rPr lang="en-US"/>
              <a:t>In bigravity with two FRW metrics,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>we clearly need two different Fermi coordinates.</a:t>
            </a:r>
          </a:p>
          <a:p>
            <a:r>
              <a:rPr lang="en-US"/>
              <a:t>Fermi coordinates </a:t>
            </a:r>
            <a:r>
              <a:rPr lang="en-US">
                <a:latin typeface="Times New Roman"/>
                <a:ea typeface="Lucida Grande"/>
                <a:cs typeface="Times New Roman"/>
              </a:rPr>
              <a:t>Φ</a:t>
            </a:r>
            <a:r>
              <a:rPr lang="en-US" baseline="30000"/>
              <a:t>a</a:t>
            </a:r>
            <a:r>
              <a:rPr lang="en-US"/>
              <a:t> for f metric. </a:t>
            </a:r>
            <a:r>
              <a:rPr lang="en-US">
                <a:solidFill>
                  <a:srgbClr val="FFFF00"/>
                </a:solidFill>
              </a:rPr>
              <a:t>Method</a:t>
            </a:r>
            <a:r>
              <a:rPr lang="en-US"/>
              <a:t>: start with f-metric comoving coordinates </a:t>
            </a:r>
            <a:r>
              <a:rPr lang="en-US">
                <a:latin typeface="Times New Roman"/>
                <a:ea typeface="Lucida Grande"/>
                <a:cs typeface="Times New Roman"/>
              </a:rPr>
              <a:t>Φ</a:t>
            </a:r>
            <a:r>
              <a:rPr lang="en-US" baseline="-25000">
                <a:latin typeface="Times New Roman"/>
                <a:ea typeface="Lucida Grande"/>
                <a:cs typeface="Times New Roman"/>
              </a:rPr>
              <a:t>c</a:t>
            </a:r>
            <a:r>
              <a:rPr lang="en-US" baseline="30000"/>
              <a:t>a</a:t>
            </a:r>
            <a:r>
              <a:rPr lang="en-US"/>
              <a:t> such that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>and then build FNC </a:t>
            </a:r>
            <a:r>
              <a:rPr lang="en-US">
                <a:latin typeface="Times New Roman"/>
                <a:ea typeface="Lucida Grande"/>
                <a:cs typeface="Times New Roman"/>
              </a:rPr>
              <a:t>Φ</a:t>
            </a:r>
            <a:r>
              <a:rPr lang="en-US" baseline="30000"/>
              <a:t>a</a:t>
            </a:r>
            <a:r>
              <a:rPr lang="en-US"/>
              <a:t> from </a:t>
            </a:r>
            <a:r>
              <a:rPr lang="en-US">
                <a:latin typeface="Times New Roman"/>
                <a:ea typeface="Lucida Grande"/>
                <a:cs typeface="Times New Roman"/>
              </a:rPr>
              <a:t>Φ</a:t>
            </a:r>
            <a:r>
              <a:rPr lang="en-US" baseline="-25000">
                <a:latin typeface="Times New Roman"/>
                <a:ea typeface="Lucida Grande"/>
                <a:cs typeface="Times New Roman"/>
              </a:rPr>
              <a:t>c</a:t>
            </a:r>
            <a:r>
              <a:rPr lang="en-US" baseline="30000"/>
              <a:t>a</a:t>
            </a:r>
            <a:r>
              <a:rPr lang="en-US"/>
              <a:t> as in previous slide</a:t>
            </a:r>
          </a:p>
          <a:p>
            <a:r>
              <a:rPr lang="en-US"/>
              <a:t>We identify </a:t>
            </a:r>
            <a:r>
              <a:rPr lang="en-US">
                <a:latin typeface="Times New Roman"/>
                <a:ea typeface="Lucida Grande"/>
                <a:cs typeface="Times New Roman"/>
              </a:rPr>
              <a:t>Φ</a:t>
            </a:r>
            <a:r>
              <a:rPr lang="en-US" baseline="30000"/>
              <a:t>a </a:t>
            </a:r>
            <a:r>
              <a:rPr lang="en-US"/>
              <a:t>as the </a:t>
            </a:r>
            <a:r>
              <a:rPr lang="en-US">
                <a:solidFill>
                  <a:srgbClr val="FFFF00"/>
                </a:solidFill>
              </a:rPr>
              <a:t>Stückelberg fields </a:t>
            </a:r>
            <a:r>
              <a:rPr lang="en-US"/>
              <a:t>associated to broken diff invariance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Adam Solomon – UPenn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7618" y="4485946"/>
            <a:ext cx="3164982" cy="4142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6654" y="2153376"/>
            <a:ext cx="2809167" cy="84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6674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Bimetric Fermi normal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FNC for the bimetric FRW backgrounds are related by the </a:t>
            </a:r>
            <a:r>
              <a:rPr lang="en-US">
                <a:solidFill>
                  <a:srgbClr val="FFFF00"/>
                </a:solidFill>
              </a:rPr>
              <a:t>helicity-0 Stückelberg</a:t>
            </a:r>
            <a:r>
              <a:rPr lang="en-US"/>
              <a:t>,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Adam Solomon – UPenn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013" y="2847736"/>
            <a:ext cx="5245158" cy="130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5489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 the decoupling limit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0"/>
            <a:ext cx="7770813" cy="4487209"/>
          </a:xfrm>
        </p:spPr>
        <p:txBody>
          <a:bodyPr/>
          <a:lstStyle/>
          <a:p>
            <a:r>
              <a:rPr lang="en-US"/>
              <a:t>This is all suggestive of the </a:t>
            </a:r>
            <a:r>
              <a:rPr lang="en-US">
                <a:solidFill>
                  <a:srgbClr val="FFFF00"/>
                </a:solidFill>
              </a:rPr>
              <a:t>decoupling limit </a:t>
            </a:r>
            <a:r>
              <a:rPr lang="en-US"/>
              <a:t>of bigravity: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>with </a:t>
            </a:r>
            <a:r>
              <a:rPr lang="en-US">
                <a:latin typeface="Times New Roman"/>
                <a:ea typeface="Lucida Grande"/>
                <a:cs typeface="Times New Roman"/>
              </a:rPr>
              <a:t>Λ</a:t>
            </a:r>
            <a:r>
              <a:rPr lang="en-US" baseline="-25000"/>
              <a:t>3</a:t>
            </a:r>
            <a:r>
              <a:rPr lang="en-US" baseline="30000"/>
              <a:t>3</a:t>
            </a:r>
            <a:r>
              <a:rPr lang="en-US"/>
              <a:t> = m</a:t>
            </a:r>
            <a:r>
              <a:rPr lang="en-US" baseline="30000"/>
              <a:t>2</a:t>
            </a:r>
            <a:r>
              <a:rPr lang="en-US"/>
              <a:t>M</a:t>
            </a:r>
            <a:r>
              <a:rPr lang="en-US" baseline="-25000"/>
              <a:t>Pl</a:t>
            </a:r>
            <a:r>
              <a:rPr lang="en-US"/>
              <a:t>, and take the scaling limit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>while keeping </a:t>
            </a:r>
            <a:r>
              <a:rPr lang="en-US">
                <a:latin typeface="Times New Roman"/>
                <a:ea typeface="Lucida Grande"/>
                <a:cs typeface="Times New Roman"/>
              </a:rPr>
              <a:t>Λ</a:t>
            </a:r>
            <a:r>
              <a:rPr lang="en-US" baseline="-25000"/>
              <a:t>3</a:t>
            </a:r>
            <a:r>
              <a:rPr lang="en-US"/>
              <a:t>, M</a:t>
            </a:r>
            <a:r>
              <a:rPr lang="en-US" baseline="-25000"/>
              <a:t>Pl</a:t>
            </a:r>
            <a:r>
              <a:rPr lang="en-US"/>
              <a:t>/M</a:t>
            </a:r>
            <a:r>
              <a:rPr lang="en-US" baseline="-25000"/>
              <a:t>f</a:t>
            </a:r>
            <a:r>
              <a:rPr lang="en-US"/>
              <a:t>, and </a:t>
            </a:r>
            <a:r>
              <a:rPr lang="en-US">
                <a:latin typeface="Times New Roman"/>
                <a:ea typeface="Lucida Grande"/>
                <a:cs typeface="Times New Roman"/>
              </a:rPr>
              <a:t>β</a:t>
            </a:r>
            <a:r>
              <a:rPr lang="en-US" baseline="-25000"/>
              <a:t>n</a:t>
            </a:r>
            <a:r>
              <a:rPr lang="en-US"/>
              <a:t> fixed</a:t>
            </a:r>
          </a:p>
          <a:p>
            <a:r>
              <a:rPr lang="en-US"/>
              <a:t>DL leaves </a:t>
            </a:r>
            <a:r>
              <a:rPr lang="en-US">
                <a:solidFill>
                  <a:srgbClr val="FFFF00"/>
                </a:solidFill>
              </a:rPr>
              <a:t>leading interactions </a:t>
            </a:r>
            <a:r>
              <a:rPr lang="en-US"/>
              <a:t>between helicity modes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Adam Solomon – UPenn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7046" y="2264042"/>
            <a:ext cx="2960232" cy="18837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5925" y="4761539"/>
            <a:ext cx="3649907" cy="34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7421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decoupling limit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action in the DL is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>The first two terms are linearized Einstein-Hilbert, and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>where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Adam Solomon – UPenn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601" y="2292357"/>
            <a:ext cx="6863613" cy="6156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6819" y="3289106"/>
            <a:ext cx="5477550" cy="14956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6819" y="4957731"/>
            <a:ext cx="4765698" cy="106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178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60070"/>
            <a:ext cx="7770813" cy="142987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CC problem is a problem of gravity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8188"/>
            <a:ext cx="8036960" cy="4257022"/>
          </a:xfrm>
        </p:spPr>
        <p:txBody>
          <a:bodyPr/>
          <a:lstStyle/>
          <a:p>
            <a:r>
              <a:rPr lang="en-US" dirty="0" smtClean="0"/>
              <a:t>Particle physics tells us the vacuum energy, and gravity translates that into cosmology</a:t>
            </a:r>
          </a:p>
          <a:p>
            <a:r>
              <a:rPr lang="en-US" dirty="0" smtClean="0"/>
              <a:t>The CC affects gravity at ultra-large distances, where we have few complementary probes of GR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Does the CC problem point to IR modifications of GR?</a:t>
            </a:r>
          </a:p>
          <a:p>
            <a:r>
              <a:rPr lang="en-US" dirty="0" smtClean="0"/>
              <a:t>Can address the old problem, new problem, or both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Adam Solomon – UPenn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094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Cosmological perturbations in the decoupling limit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The DL equations of motion yield correct background cosmological equations </a:t>
            </a:r>
            <a:r>
              <a:rPr lang="en-US"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/>
          </a:p>
          <a:p>
            <a:r>
              <a:rPr lang="en-US">
                <a:solidFill>
                  <a:srgbClr val="FFFF00"/>
                </a:solidFill>
              </a:rPr>
              <a:t>Nonlinear subhorizon structure </a:t>
            </a:r>
            <a:r>
              <a:rPr lang="en-US"/>
              <a:t>formation by perturbing in DL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Can consistently keep </a:t>
            </a:r>
            <a:r>
              <a:rPr lang="en-US">
                <a:latin typeface="Times New Roman"/>
                <a:ea typeface="Lucida Grande"/>
                <a:cs typeface="Times New Roman"/>
              </a:rPr>
              <a:t>χ</a:t>
            </a:r>
            <a:r>
              <a:rPr lang="en-US" baseline="-25000">
                <a:latin typeface="Times New Roman"/>
                <a:ea typeface="Lucida Grande"/>
                <a:cs typeface="Times New Roman"/>
              </a:rPr>
              <a:t>μν</a:t>
            </a:r>
            <a:r>
              <a:rPr lang="en-US">
                <a:latin typeface="Times New Roman"/>
                <a:ea typeface="Lucida Grande"/>
                <a:cs typeface="Times New Roman"/>
              </a:rPr>
              <a:t> </a:t>
            </a:r>
            <a:r>
              <a:rPr lang="en-US"/>
              <a:t>and w</a:t>
            </a:r>
            <a:r>
              <a:rPr lang="en-US" baseline="-25000"/>
              <a:t>ab</a:t>
            </a:r>
            <a:r>
              <a:rPr lang="en-US"/>
              <a:t> linear while </a:t>
            </a:r>
            <a:r>
              <a:rPr lang="en-US">
                <a:solidFill>
                  <a:srgbClr val="FFFF00"/>
                </a:solidFill>
              </a:rPr>
              <a:t>retaining nonlinearities </a:t>
            </a:r>
            <a:r>
              <a:rPr lang="en-US"/>
              <a:t>in </a:t>
            </a:r>
            <a:r>
              <a:rPr lang="en-US">
                <a:latin typeface="Times New Roman"/>
                <a:ea typeface="Lucida Grande"/>
                <a:cs typeface="Times New Roman"/>
              </a:rPr>
              <a:t>φ </a:t>
            </a:r>
            <a:r>
              <a:rPr lang="en-US"/>
              <a:t>and </a:t>
            </a:r>
            <a:r>
              <a:rPr lang="en-US">
                <a:latin typeface="Times New Roman"/>
                <a:ea typeface="Lucida Grande"/>
                <a:cs typeface="Times New Roman"/>
              </a:rPr>
              <a:t>ψ</a:t>
            </a:r>
            <a:r>
              <a:rPr lang="en-US"/>
              <a:t>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Adam Solomon – UPenn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4426" y="3241040"/>
            <a:ext cx="2313048" cy="180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2281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</a:t>
            </a:r>
            <a:r>
              <a:rPr lang="en-US">
                <a:latin typeface="Times New Roman"/>
                <a:ea typeface="Lucida Grande"/>
                <a:cs typeface="Times New Roman"/>
              </a:rPr>
              <a:t>β</a:t>
            </a:r>
            <a:r>
              <a:rPr lang="en-US" baseline="-25000"/>
              <a:t>2</a:t>
            </a:r>
            <a:r>
              <a:rPr lang="en-US"/>
              <a:t>-only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action in the DL is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endParaRPr lang="en-US"/>
          </a:p>
          <a:p>
            <a:r>
              <a:rPr lang="en-US"/>
              <a:t>Perturb to second order: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>Can be fully diagonalized: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Adam Solomon – UPenn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956" y="2329406"/>
            <a:ext cx="7096539" cy="6699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1911" y="3553031"/>
            <a:ext cx="6598999" cy="12106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7631" y="5272488"/>
            <a:ext cx="3527127" cy="83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3633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</a:t>
            </a:r>
            <a:r>
              <a:rPr lang="en-US">
                <a:latin typeface="Times New Roman"/>
                <a:ea typeface="Lucida Grande"/>
                <a:cs typeface="Times New Roman"/>
              </a:rPr>
              <a:t>β</a:t>
            </a:r>
            <a:r>
              <a:rPr lang="en-US" baseline="-25000"/>
              <a:t>2</a:t>
            </a:r>
            <a:r>
              <a:rPr lang="en-US"/>
              <a:t>-only model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This leaves us with (after int by parts, removing dual galileon)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>where the coefficients of the kinetic and gradient terms are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>c</a:t>
            </a:r>
            <a:r>
              <a:rPr lang="en-US" baseline="-25000"/>
              <a:t>k</a:t>
            </a:r>
            <a:r>
              <a:rPr lang="en-US"/>
              <a:t>&gt;0 is equivalent to the </a:t>
            </a:r>
            <a:r>
              <a:rPr lang="en-US">
                <a:solidFill>
                  <a:srgbClr val="FFFF00"/>
                </a:solidFill>
              </a:rPr>
              <a:t>Higuchi bound</a:t>
            </a:r>
            <a:r>
              <a:rPr lang="en-US"/>
              <a:t>: useful consistency check! NB </a:t>
            </a:r>
            <a:r>
              <a:rPr lang="en-US">
                <a:latin typeface="Times New Roman"/>
                <a:ea typeface="Lucida Grande"/>
                <a:cs typeface="Times New Roman"/>
              </a:rPr>
              <a:t>β</a:t>
            </a:r>
            <a:r>
              <a:rPr lang="en-US" baseline="-25000"/>
              <a:t>2</a:t>
            </a:r>
            <a:r>
              <a:rPr lang="en-US"/>
              <a:t> is </a:t>
            </a:r>
            <a:r>
              <a:rPr lang="en-US">
                <a:solidFill>
                  <a:srgbClr val="FFFF00"/>
                </a:solidFill>
              </a:rPr>
              <a:t>not</a:t>
            </a:r>
            <a:r>
              <a:rPr lang="en-US"/>
              <a:t> a linearly unstable model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Adam Solomon – UPenn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338" y="2515085"/>
            <a:ext cx="5297816" cy="6794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5005" y="3849798"/>
            <a:ext cx="7083449" cy="138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7059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823"/>
            <a:ext cx="7770813" cy="1009277"/>
          </a:xfrm>
        </p:spPr>
        <p:txBody>
          <a:bodyPr>
            <a:normAutofit/>
          </a:bodyPr>
          <a:lstStyle/>
          <a:p>
            <a:r>
              <a:rPr lang="en-US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8285801" cy="5598111"/>
          </a:xfrm>
        </p:spPr>
        <p:txBody>
          <a:bodyPr>
            <a:normAutofit/>
          </a:bodyPr>
          <a:lstStyle/>
          <a:p>
            <a:r>
              <a:rPr lang="en-US" sz="2600"/>
              <a:t>Massive gravity is a promising approach to </a:t>
            </a:r>
            <a:r>
              <a:rPr lang="en-US" sz="2600" smtClean="0"/>
              <a:t>the cosmological constant problems</a:t>
            </a:r>
            <a:endParaRPr lang="en-US" sz="2600"/>
          </a:p>
          <a:p>
            <a:r>
              <a:rPr lang="en-US" sz="2600"/>
              <a:t>Bimetric massive gravity has cosmological backgrounds competitive with </a:t>
            </a:r>
            <a:r>
              <a:rPr lang="el-GR" sz="2800">
                <a:latin typeface="Times New Roman"/>
                <a:cs typeface="Times New Roman"/>
              </a:rPr>
              <a:t>Λ</a:t>
            </a:r>
            <a:r>
              <a:rPr lang="en-US" sz="2600"/>
              <a:t>CDM</a:t>
            </a:r>
          </a:p>
          <a:p>
            <a:r>
              <a:rPr lang="en-US" sz="2600"/>
              <a:t>These models have linear instabilities</a:t>
            </a:r>
          </a:p>
          <a:p>
            <a:r>
              <a:rPr lang="en-US" sz="2600"/>
              <a:t>A deeper look into </a:t>
            </a:r>
            <a:r>
              <a:rPr lang="en-US" sz="2600">
                <a:solidFill>
                  <a:srgbClr val="FFFF00"/>
                </a:solidFill>
              </a:rPr>
              <a:t>quasilinear</a:t>
            </a:r>
            <a:r>
              <a:rPr lang="en-US" sz="2600"/>
              <a:t> behavior of perturbations can shed light on endpoint of instability</a:t>
            </a:r>
          </a:p>
          <a:p>
            <a:r>
              <a:rPr lang="en-US" sz="2600"/>
              <a:t>Resuscitate massive (bi)gravity as a target for observations?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Adam Solomon – UPenn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265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Modifying gravity is also hard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Adam Solomon – UPenn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294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pdated_ma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Adam Solomon – UPenn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252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Modifying gravity is also hard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remarkably tricky to move away from GR in theory space</a:t>
            </a:r>
          </a:p>
          <a:p>
            <a:r>
              <a:rPr lang="en-US" dirty="0" smtClean="0"/>
              <a:t>Ghosts/instabilities</a:t>
            </a:r>
          </a:p>
          <a:p>
            <a:r>
              <a:rPr lang="en-US" dirty="0" smtClean="0"/>
              <a:t>Long-range fifth forces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Adam Solomon – UPenn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9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Massive gravity is a promising way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Conceptual simplicity</a:t>
            </a:r>
          </a:p>
          <a:p>
            <a:pPr lvl="1"/>
            <a:r>
              <a:rPr lang="en-US" dirty="0"/>
              <a:t>GR: unique theory of a massless spin-2</a:t>
            </a:r>
          </a:p>
          <a:p>
            <a:pPr lvl="1"/>
            <a:r>
              <a:rPr lang="en-US" dirty="0" smtClean="0"/>
              <a:t>Mathematical simplicity? Depends on your aesthetics</a:t>
            </a:r>
          </a:p>
          <a:p>
            <a:r>
              <a:rPr lang="en-US" dirty="0" smtClean="0"/>
              <a:t>Has potential to address both CC problems</a:t>
            </a:r>
          </a:p>
          <a:p>
            <a:pPr lvl="1"/>
            <a:r>
              <a:rPr lang="en-US" dirty="0" smtClean="0"/>
              <a:t>Old CC problem: </a:t>
            </a:r>
            <a:r>
              <a:rPr lang="en-US" i="1" dirty="0" err="1" smtClean="0">
                <a:solidFill>
                  <a:srgbClr val="FFFF00"/>
                </a:solidFill>
              </a:rPr>
              <a:t>degravitation</a:t>
            </a:r>
            <a:endParaRPr lang="en-US" dirty="0"/>
          </a:p>
          <a:p>
            <a:pPr lvl="2"/>
            <a:r>
              <a:rPr lang="en-US" dirty="0" smtClean="0"/>
              <a:t>Yukawa suppression lessens sensitivity of gravity to CC</a:t>
            </a:r>
          </a:p>
          <a:p>
            <a:pPr lvl="2"/>
            <a:r>
              <a:rPr lang="en-US" dirty="0" err="1" smtClean="0"/>
              <a:t>Degravitation</a:t>
            </a:r>
            <a:r>
              <a:rPr lang="en-US" dirty="0" smtClean="0"/>
              <a:t> in LV massive gravity: work in progress (with Justin </a:t>
            </a:r>
            <a:r>
              <a:rPr lang="en-US" dirty="0" err="1" smtClean="0"/>
              <a:t>Khoury</a:t>
            </a:r>
            <a:r>
              <a:rPr lang="en-US" dirty="0" smtClean="0"/>
              <a:t>, Jeremy </a:t>
            </a:r>
            <a:r>
              <a:rPr lang="en-US" dirty="0" err="1" smtClean="0"/>
              <a:t>Sakstein</a:t>
            </a:r>
            <a:r>
              <a:rPr lang="en-US" dirty="0" smtClean="0"/>
              <a:t>)</a:t>
            </a:r>
          </a:p>
          <a:p>
            <a:r>
              <a:rPr lang="en-US" dirty="0" smtClean="0"/>
              <a:t>Technically natural </a:t>
            </a:r>
            <a:r>
              <a:rPr lang="en-US" smtClean="0"/>
              <a:t>small parameter</a:t>
            </a:r>
          </a:p>
          <a:p>
            <a:pPr lvl="1"/>
            <a:r>
              <a:rPr lang="en-US" smtClean="0"/>
              <a:t>Graviton mass protected by broken diffs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Adam Solomon – UPenn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549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How to build a massive graviton</a:t>
            </a:r>
            <a:br>
              <a:rPr lang="en-US" sz="3600"/>
            </a:br>
            <a:r>
              <a:rPr lang="en-US" sz="3600"/>
              <a:t>Step 1: Go linear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816100"/>
            <a:ext cx="8229600" cy="4310063"/>
          </a:xfrm>
        </p:spPr>
        <p:txBody>
          <a:bodyPr>
            <a:normAutofit/>
          </a:bodyPr>
          <a:lstStyle/>
          <a:p>
            <a:r>
              <a:rPr lang="en-US" sz="2400"/>
              <a:t>Consider a linearized metric</a:t>
            </a:r>
            <a:br>
              <a:rPr lang="en-US" sz="2400"/>
            </a:br>
            <a:r>
              <a:rPr lang="en-US" sz="2400"/>
              <a:t/>
            </a:r>
            <a:br>
              <a:rPr lang="en-US" sz="2400"/>
            </a:br>
            <a:r>
              <a:rPr lang="en-US" sz="2400"/>
              <a:t/>
            </a:r>
            <a:br>
              <a:rPr lang="en-US" sz="2400"/>
            </a:br>
            <a:r>
              <a:rPr lang="en-US" sz="2400"/>
              <a:t>The Einstein-Hilbert action at quadratic order is</a:t>
            </a:r>
            <a:br>
              <a:rPr lang="en-US" sz="2400"/>
            </a:br>
            <a:r>
              <a:rPr lang="en-US" sz="2400"/>
              <a:t/>
            </a:r>
            <a:br>
              <a:rPr lang="en-US" sz="2400"/>
            </a:br>
            <a:r>
              <a:rPr lang="en-US" sz="2400"/>
              <a:t/>
            </a:r>
            <a:br>
              <a:rPr lang="en-US" sz="2400"/>
            </a:br>
            <a:r>
              <a:rPr lang="en-US" sz="2400"/>
              <a:t>with the </a:t>
            </a:r>
            <a:r>
              <a:rPr lang="en-US" sz="2400">
                <a:solidFill>
                  <a:srgbClr val="FFFF00"/>
                </a:solidFill>
              </a:rPr>
              <a:t>Lichnerowicz operator</a:t>
            </a:r>
            <a:r>
              <a:rPr lang="en-US" sz="2400"/>
              <a:t> defined by</a:t>
            </a:r>
            <a:br>
              <a:rPr lang="en-US" sz="2400"/>
            </a:br>
            <a:r>
              <a:rPr lang="en-US" sz="2400"/>
              <a:t/>
            </a:r>
            <a:br>
              <a:rPr lang="en-US" sz="2400"/>
            </a:br>
            <a:r>
              <a:rPr lang="en-US" sz="2400"/>
              <a:t/>
            </a:r>
            <a:br>
              <a:rPr lang="en-US" sz="2400"/>
            </a:br>
            <a:r>
              <a:rPr lang="en-US" sz="2400"/>
              <a:t>This action is invariant under </a:t>
            </a:r>
            <a:r>
              <a:rPr lang="en-US" sz="2400">
                <a:solidFill>
                  <a:srgbClr val="FFFF00"/>
                </a:solidFill>
              </a:rPr>
              <a:t>linearized diffeomorphisms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Adam Solomon – UPenn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605" y="2248985"/>
            <a:ext cx="2580640" cy="6530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501" y="4508500"/>
            <a:ext cx="3787140" cy="6019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5225" y="5709602"/>
            <a:ext cx="2674620" cy="3549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6801" y="3407809"/>
            <a:ext cx="4089399" cy="62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81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tory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Story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Story.thmx</Template>
  <TotalTime>8978</TotalTime>
  <Words>1785</Words>
  <Application>Microsoft Macintosh PowerPoint</Application>
  <PresentationFormat>On-screen Show (4:3)</PresentationFormat>
  <Paragraphs>246</Paragraphs>
  <Slides>43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Story</vt:lpstr>
      <vt:lpstr>Cosmology and a  Massive Graviton</vt:lpstr>
      <vt:lpstr>Collaborators</vt:lpstr>
      <vt:lpstr>The cosmological constant problem is hard</vt:lpstr>
      <vt:lpstr>The CC problem is a problem of gravity</vt:lpstr>
      <vt:lpstr>Modifying gravity is also hard</vt:lpstr>
      <vt:lpstr>PowerPoint Presentation</vt:lpstr>
      <vt:lpstr>Modifying gravity is also hard</vt:lpstr>
      <vt:lpstr>Massive gravity is a promising way forward</vt:lpstr>
      <vt:lpstr>How to build a massive graviton Step 1: Go linear</vt:lpstr>
      <vt:lpstr>How to build a massive graviton Step 1: Go linear</vt:lpstr>
      <vt:lpstr>dRGT Massive Gravity in a Nutshell</vt:lpstr>
      <vt:lpstr>PowerPoint Presentation</vt:lpstr>
      <vt:lpstr>An aesthetic aside</vt:lpstr>
      <vt:lpstr>Much ado about a reference metric?</vt:lpstr>
      <vt:lpstr>Theories of a massive graviton</vt:lpstr>
      <vt:lpstr>The search for viable massive cosmologies</vt:lpstr>
      <vt:lpstr>Massive bigravity has self-accelerating cosmologies</vt:lpstr>
      <vt:lpstr>Massive bigravity has self-accelerating cosmologies</vt:lpstr>
      <vt:lpstr>Massive bigravity has self-accelerating cosmologies</vt:lpstr>
      <vt:lpstr>Massive bigravity vs. ΛCDM</vt:lpstr>
      <vt:lpstr>Beyond the background</vt:lpstr>
      <vt:lpstr>Scalar perturbations in massive bigravity</vt:lpstr>
      <vt:lpstr>Scalar fluctuations can suffer from instabilities</vt:lpstr>
      <vt:lpstr>Scalar fluctuations can suffer from instabilities</vt:lpstr>
      <vt:lpstr>Scalar fluctuations can suffer from instabilities</vt:lpstr>
      <vt:lpstr>Scalar fluctuations can suffer from instabilities</vt:lpstr>
      <vt:lpstr>Scalar fluctuations can suffer from instabilities</vt:lpstr>
      <vt:lpstr>PowerPoint Presentation</vt:lpstr>
      <vt:lpstr>Scalar fluctuations can suffer from instabilities</vt:lpstr>
      <vt:lpstr>Instability does not rule models out</vt:lpstr>
      <vt:lpstr>Do nonlinearities save us?</vt:lpstr>
      <vt:lpstr>Strategy for “quasilinear” perturbations</vt:lpstr>
      <vt:lpstr>Cosmology as a perturbation of flat space</vt:lpstr>
      <vt:lpstr>Cosmology as a perturbation of flat space</vt:lpstr>
      <vt:lpstr>Cosmology as a perturbation of flat space</vt:lpstr>
      <vt:lpstr>Bimetric Fermi normal coordinates</vt:lpstr>
      <vt:lpstr>Bimetric Fermi normal coordinates</vt:lpstr>
      <vt:lpstr>To the decoupling limit</vt:lpstr>
      <vt:lpstr>The decoupling limit</vt:lpstr>
      <vt:lpstr>Cosmological perturbations in the decoupling limit</vt:lpstr>
      <vt:lpstr>Example: β2-only model</vt:lpstr>
      <vt:lpstr>Example: β2-only model</vt:lpstr>
      <vt:lpstr>Summary</vt:lpstr>
    </vt:vector>
  </TitlesOfParts>
  <Company>University of Cambridge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 Two Metrics Better than One? The Cosmology of Massive Bigravity</dc:title>
  <dc:creator>Adam Solomon</dc:creator>
  <cp:lastModifiedBy>Adam Solomon</cp:lastModifiedBy>
  <cp:revision>657</cp:revision>
  <dcterms:created xsi:type="dcterms:W3CDTF">2014-11-27T16:33:48Z</dcterms:created>
  <dcterms:modified xsi:type="dcterms:W3CDTF">2017-05-01T13:39:43Z</dcterms:modified>
</cp:coreProperties>
</file>