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56" r:id="rId2"/>
    <p:sldId id="257" r:id="rId3"/>
    <p:sldId id="497" r:id="rId4"/>
    <p:sldId id="502" r:id="rId5"/>
    <p:sldId id="503" r:id="rId6"/>
    <p:sldId id="506" r:id="rId7"/>
    <p:sldId id="350" r:id="rId8"/>
    <p:sldId id="324" r:id="rId9"/>
    <p:sldId id="320" r:id="rId10"/>
    <p:sldId id="494" r:id="rId11"/>
    <p:sldId id="265" r:id="rId12"/>
    <p:sldId id="280" r:id="rId13"/>
    <p:sldId id="323" r:id="rId14"/>
    <p:sldId id="358" r:id="rId15"/>
    <p:sldId id="361" r:id="rId16"/>
    <p:sldId id="495" r:id="rId17"/>
    <p:sldId id="465" r:id="rId18"/>
    <p:sldId id="466" r:id="rId19"/>
    <p:sldId id="467" r:id="rId20"/>
    <p:sldId id="468" r:id="rId21"/>
    <p:sldId id="469" r:id="rId22"/>
    <p:sldId id="471" r:id="rId23"/>
    <p:sldId id="470" r:id="rId24"/>
    <p:sldId id="472" r:id="rId25"/>
    <p:sldId id="321" r:id="rId26"/>
    <p:sldId id="274" r:id="rId27"/>
    <p:sldId id="325" r:id="rId28"/>
    <p:sldId id="329" r:id="rId29"/>
    <p:sldId id="330" r:id="rId30"/>
    <p:sldId id="328" r:id="rId31"/>
    <p:sldId id="327" r:id="rId32"/>
    <p:sldId id="302" r:id="rId33"/>
    <p:sldId id="275" r:id="rId34"/>
    <p:sldId id="264" r:id="rId35"/>
    <p:sldId id="281" r:id="rId36"/>
    <p:sldId id="282" r:id="rId37"/>
    <p:sldId id="286" r:id="rId38"/>
    <p:sldId id="287" r:id="rId39"/>
    <p:sldId id="293" r:id="rId40"/>
    <p:sldId id="33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9"/>
    <p:restoredTop sz="95144"/>
  </p:normalViewPr>
  <p:slideViewPr>
    <p:cSldViewPr snapToGrid="0" snapToObjects="1">
      <p:cViewPr varScale="1">
        <p:scale>
          <a:sx n="99" d="100"/>
          <a:sy n="99" d="100"/>
        </p:scale>
        <p:origin x="176" y="8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21AA86-66D1-4B6F-BD42-E5682BE5BD7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2B8ECC7-33A9-4E27-B78B-F287B065157B}">
      <dgm:prSet/>
      <dgm:spPr/>
      <dgm:t>
        <a:bodyPr/>
        <a:lstStyle/>
        <a:p>
          <a:r>
            <a:rPr lang="en-US" dirty="0">
              <a:sym typeface="Wingdings" pitchFamily="2" charset="2"/>
            </a:rPr>
            <a:t> Galaxies a</a:t>
          </a:r>
          <a:r>
            <a:rPr lang="en-US" dirty="0"/>
            <a:t>pproach </a:t>
          </a:r>
          <a:r>
            <a:rPr lang="en-US" dirty="0" err="1"/>
            <a:t>pericentre</a:t>
          </a:r>
          <a:r>
            <a:rPr lang="en-US" dirty="0"/>
            <a:t> </a:t>
          </a:r>
        </a:p>
      </dgm:t>
    </dgm:pt>
    <dgm:pt modelId="{0C53EDD6-BAE6-4540-883A-470961D20722}" type="parTrans" cxnId="{CBA40546-1F25-4F20-9603-89B3CDA77F67}">
      <dgm:prSet/>
      <dgm:spPr/>
      <dgm:t>
        <a:bodyPr/>
        <a:lstStyle/>
        <a:p>
          <a:endParaRPr lang="en-US"/>
        </a:p>
      </dgm:t>
    </dgm:pt>
    <dgm:pt modelId="{C3FC4545-E13B-427F-A9EB-F3B8A9DF5F36}" type="sibTrans" cxnId="{CBA40546-1F25-4F20-9603-89B3CDA77F67}">
      <dgm:prSet/>
      <dgm:spPr/>
      <dgm:t>
        <a:bodyPr/>
        <a:lstStyle/>
        <a:p>
          <a:endParaRPr lang="en-US"/>
        </a:p>
      </dgm:t>
    </dgm:pt>
    <dgm:pt modelId="{F22BC4C8-E81F-4F27-B0A8-BCFB3C805841}">
      <dgm:prSet/>
      <dgm:spPr/>
      <dgm:t>
        <a:bodyPr/>
        <a:lstStyle/>
        <a:p>
          <a:r>
            <a:rPr lang="en-US" dirty="0">
              <a:sym typeface="Wingdings" panose="05000000000000000000" pitchFamily="2" charset="2"/>
            </a:rPr>
            <a:t></a:t>
          </a:r>
          <a:r>
            <a:rPr lang="en-US" dirty="0"/>
            <a:t> Causes increase in gas mass/area</a:t>
          </a:r>
        </a:p>
      </dgm:t>
    </dgm:pt>
    <dgm:pt modelId="{3EC46A75-5317-43C6-895C-EDC14E42783E}" type="parTrans" cxnId="{E6150451-3F6F-485D-AC53-88096BD85E7F}">
      <dgm:prSet/>
      <dgm:spPr/>
      <dgm:t>
        <a:bodyPr/>
        <a:lstStyle/>
        <a:p>
          <a:endParaRPr lang="en-US"/>
        </a:p>
      </dgm:t>
    </dgm:pt>
    <dgm:pt modelId="{E83935B3-45B1-4C0A-95F4-53E88C61A211}" type="sibTrans" cxnId="{E6150451-3F6F-485D-AC53-88096BD85E7F}">
      <dgm:prSet/>
      <dgm:spPr/>
      <dgm:t>
        <a:bodyPr/>
        <a:lstStyle/>
        <a:p>
          <a:endParaRPr lang="en-US"/>
        </a:p>
      </dgm:t>
    </dgm:pt>
    <dgm:pt modelId="{97803636-CCE5-4639-83C1-5CE9F7D95BF2}">
      <dgm:prSet/>
      <dgm:spPr/>
      <dgm:t>
        <a:bodyPr/>
        <a:lstStyle/>
        <a:p>
          <a:r>
            <a:rPr lang="en-US" dirty="0">
              <a:sym typeface="Wingdings" panose="05000000000000000000" pitchFamily="2" charset="2"/>
            </a:rPr>
            <a:t></a:t>
          </a:r>
          <a:r>
            <a:rPr lang="en-US" dirty="0"/>
            <a:t> Triggers a high rate of star formation</a:t>
          </a:r>
        </a:p>
      </dgm:t>
    </dgm:pt>
    <dgm:pt modelId="{E99B303E-1C00-4581-8BB9-02FA5A0A9D14}" type="parTrans" cxnId="{91BD3C36-2CCC-4B7F-8565-D4667FD68C0A}">
      <dgm:prSet/>
      <dgm:spPr/>
      <dgm:t>
        <a:bodyPr/>
        <a:lstStyle/>
        <a:p>
          <a:endParaRPr lang="en-US"/>
        </a:p>
      </dgm:t>
    </dgm:pt>
    <dgm:pt modelId="{AA928528-0DD3-46C2-8AB7-E3A8513132BE}" type="sibTrans" cxnId="{91BD3C36-2CCC-4B7F-8565-D4667FD68C0A}">
      <dgm:prSet/>
      <dgm:spPr/>
      <dgm:t>
        <a:bodyPr/>
        <a:lstStyle/>
        <a:p>
          <a:endParaRPr lang="en-US"/>
        </a:p>
      </dgm:t>
    </dgm:pt>
    <dgm:pt modelId="{A7C1F8FD-26E1-4488-A0BD-85330F8F3543}">
      <dgm:prSet/>
      <dgm:spPr/>
      <dgm:t>
        <a:bodyPr/>
        <a:lstStyle/>
        <a:p>
          <a:r>
            <a:rPr lang="en-US" dirty="0">
              <a:sym typeface="Wingdings" panose="05000000000000000000" pitchFamily="2" charset="2"/>
            </a:rPr>
            <a:t></a:t>
          </a:r>
          <a:r>
            <a:rPr lang="en-US" dirty="0"/>
            <a:t> Feedback unbinds the molecular gas</a:t>
          </a:r>
        </a:p>
      </dgm:t>
    </dgm:pt>
    <dgm:pt modelId="{7728FA51-2413-48E0-8E93-21846B79A05F}" type="parTrans" cxnId="{B53EF893-8454-40D2-A188-CB9ECBE9C617}">
      <dgm:prSet/>
      <dgm:spPr/>
      <dgm:t>
        <a:bodyPr/>
        <a:lstStyle/>
        <a:p>
          <a:endParaRPr lang="en-US"/>
        </a:p>
      </dgm:t>
    </dgm:pt>
    <dgm:pt modelId="{0FB081F8-335E-4255-9204-7B8E0527EC4F}" type="sibTrans" cxnId="{B53EF893-8454-40D2-A188-CB9ECBE9C617}">
      <dgm:prSet/>
      <dgm:spPr/>
      <dgm:t>
        <a:bodyPr/>
        <a:lstStyle/>
        <a:p>
          <a:endParaRPr lang="en-US"/>
        </a:p>
      </dgm:t>
    </dgm:pt>
    <dgm:pt modelId="{B380DBEE-BE81-4E4D-808E-C8758B1F6DA0}">
      <dgm:prSet/>
      <dgm:spPr/>
      <dgm:t>
        <a:bodyPr/>
        <a:lstStyle/>
        <a:p>
          <a:r>
            <a:rPr lang="en-US" dirty="0">
              <a:sym typeface="Wingdings" panose="05000000000000000000" pitchFamily="2" charset="2"/>
            </a:rPr>
            <a:t></a:t>
          </a:r>
          <a:r>
            <a:rPr lang="en-US" dirty="0"/>
            <a:t> Causes the star formation rate to drop</a:t>
          </a:r>
        </a:p>
      </dgm:t>
    </dgm:pt>
    <dgm:pt modelId="{07B00591-E6DF-48C7-B03D-B2CB10D29232}" type="parTrans" cxnId="{05C88F90-05DB-418C-BF64-789CAEECCF89}">
      <dgm:prSet/>
      <dgm:spPr/>
      <dgm:t>
        <a:bodyPr/>
        <a:lstStyle/>
        <a:p>
          <a:endParaRPr lang="en-US"/>
        </a:p>
      </dgm:t>
    </dgm:pt>
    <dgm:pt modelId="{4E943ED8-AD7A-4FDB-8BD1-3311C62EED58}" type="sibTrans" cxnId="{05C88F90-05DB-418C-BF64-789CAEECCF89}">
      <dgm:prSet/>
      <dgm:spPr/>
      <dgm:t>
        <a:bodyPr/>
        <a:lstStyle/>
        <a:p>
          <a:endParaRPr lang="en-US"/>
        </a:p>
      </dgm:t>
    </dgm:pt>
    <dgm:pt modelId="{7B1D3322-98B2-0944-825E-1619497FFA70}" type="pres">
      <dgm:prSet presAssocID="{5F21AA86-66D1-4B6F-BD42-E5682BE5BD7B}" presName="linear" presStyleCnt="0">
        <dgm:presLayoutVars>
          <dgm:animLvl val="lvl"/>
          <dgm:resizeHandles val="exact"/>
        </dgm:presLayoutVars>
      </dgm:prSet>
      <dgm:spPr/>
    </dgm:pt>
    <dgm:pt modelId="{1419BD6F-662B-0C49-849A-CC870AF5B0A5}" type="pres">
      <dgm:prSet presAssocID="{62B8ECC7-33A9-4E27-B78B-F287B065157B}" presName="parentText" presStyleLbl="node1" presStyleIdx="0" presStyleCnt="5">
        <dgm:presLayoutVars>
          <dgm:chMax val="0"/>
          <dgm:bulletEnabled val="1"/>
        </dgm:presLayoutVars>
      </dgm:prSet>
      <dgm:spPr/>
    </dgm:pt>
    <dgm:pt modelId="{065331A4-80EF-8D4E-A9BD-160F05DFBE77}" type="pres">
      <dgm:prSet presAssocID="{C3FC4545-E13B-427F-A9EB-F3B8A9DF5F36}" presName="spacer" presStyleCnt="0"/>
      <dgm:spPr/>
    </dgm:pt>
    <dgm:pt modelId="{CEB3FA75-D655-FA44-9B4B-2E27370C2D11}" type="pres">
      <dgm:prSet presAssocID="{F22BC4C8-E81F-4F27-B0A8-BCFB3C805841}" presName="parentText" presStyleLbl="node1" presStyleIdx="1" presStyleCnt="5">
        <dgm:presLayoutVars>
          <dgm:chMax val="0"/>
          <dgm:bulletEnabled val="1"/>
        </dgm:presLayoutVars>
      </dgm:prSet>
      <dgm:spPr/>
    </dgm:pt>
    <dgm:pt modelId="{EB5202C4-DA91-D04B-9138-1F1ED650F19D}" type="pres">
      <dgm:prSet presAssocID="{E83935B3-45B1-4C0A-95F4-53E88C61A211}" presName="spacer" presStyleCnt="0"/>
      <dgm:spPr/>
    </dgm:pt>
    <dgm:pt modelId="{9F2FEEE4-63CD-7B4A-BC74-D31C609521BD}" type="pres">
      <dgm:prSet presAssocID="{97803636-CCE5-4639-83C1-5CE9F7D95BF2}" presName="parentText" presStyleLbl="node1" presStyleIdx="2" presStyleCnt="5">
        <dgm:presLayoutVars>
          <dgm:chMax val="0"/>
          <dgm:bulletEnabled val="1"/>
        </dgm:presLayoutVars>
      </dgm:prSet>
      <dgm:spPr/>
    </dgm:pt>
    <dgm:pt modelId="{C913636B-938D-874D-9AB6-AAC38E842D67}" type="pres">
      <dgm:prSet presAssocID="{AA928528-0DD3-46C2-8AB7-E3A8513132BE}" presName="spacer" presStyleCnt="0"/>
      <dgm:spPr/>
    </dgm:pt>
    <dgm:pt modelId="{1C5228DB-095C-0349-8F78-8979377D2A5B}" type="pres">
      <dgm:prSet presAssocID="{A7C1F8FD-26E1-4488-A0BD-85330F8F3543}" presName="parentText" presStyleLbl="node1" presStyleIdx="3" presStyleCnt="5">
        <dgm:presLayoutVars>
          <dgm:chMax val="0"/>
          <dgm:bulletEnabled val="1"/>
        </dgm:presLayoutVars>
      </dgm:prSet>
      <dgm:spPr/>
    </dgm:pt>
    <dgm:pt modelId="{1C91B53C-97AA-AD4B-925F-D258C8A2D433}" type="pres">
      <dgm:prSet presAssocID="{0FB081F8-335E-4255-9204-7B8E0527EC4F}" presName="spacer" presStyleCnt="0"/>
      <dgm:spPr/>
    </dgm:pt>
    <dgm:pt modelId="{580DE893-3979-8043-8AE8-CEE55803EEBC}" type="pres">
      <dgm:prSet presAssocID="{B380DBEE-BE81-4E4D-808E-C8758B1F6DA0}" presName="parentText" presStyleLbl="node1" presStyleIdx="4" presStyleCnt="5">
        <dgm:presLayoutVars>
          <dgm:chMax val="0"/>
          <dgm:bulletEnabled val="1"/>
        </dgm:presLayoutVars>
      </dgm:prSet>
      <dgm:spPr/>
    </dgm:pt>
  </dgm:ptLst>
  <dgm:cxnLst>
    <dgm:cxn modelId="{F98FB031-206F-424C-BAFE-17883ED612E9}" type="presOf" srcId="{5F21AA86-66D1-4B6F-BD42-E5682BE5BD7B}" destId="{7B1D3322-98B2-0944-825E-1619497FFA70}" srcOrd="0" destOrd="0" presId="urn:microsoft.com/office/officeart/2005/8/layout/vList2"/>
    <dgm:cxn modelId="{296B0234-E302-1040-A0BA-2B0BE501C30C}" type="presOf" srcId="{B380DBEE-BE81-4E4D-808E-C8758B1F6DA0}" destId="{580DE893-3979-8043-8AE8-CEE55803EEBC}" srcOrd="0" destOrd="0" presId="urn:microsoft.com/office/officeart/2005/8/layout/vList2"/>
    <dgm:cxn modelId="{91BD3C36-2CCC-4B7F-8565-D4667FD68C0A}" srcId="{5F21AA86-66D1-4B6F-BD42-E5682BE5BD7B}" destId="{97803636-CCE5-4639-83C1-5CE9F7D95BF2}" srcOrd="2" destOrd="0" parTransId="{E99B303E-1C00-4581-8BB9-02FA5A0A9D14}" sibTransId="{AA928528-0DD3-46C2-8AB7-E3A8513132BE}"/>
    <dgm:cxn modelId="{CBA40546-1F25-4F20-9603-89B3CDA77F67}" srcId="{5F21AA86-66D1-4B6F-BD42-E5682BE5BD7B}" destId="{62B8ECC7-33A9-4E27-B78B-F287B065157B}" srcOrd="0" destOrd="0" parTransId="{0C53EDD6-BAE6-4540-883A-470961D20722}" sibTransId="{C3FC4545-E13B-427F-A9EB-F3B8A9DF5F36}"/>
    <dgm:cxn modelId="{E6150451-3F6F-485D-AC53-88096BD85E7F}" srcId="{5F21AA86-66D1-4B6F-BD42-E5682BE5BD7B}" destId="{F22BC4C8-E81F-4F27-B0A8-BCFB3C805841}" srcOrd="1" destOrd="0" parTransId="{3EC46A75-5317-43C6-895C-EDC14E42783E}" sibTransId="{E83935B3-45B1-4C0A-95F4-53E88C61A211}"/>
    <dgm:cxn modelId="{05C88F90-05DB-418C-BF64-789CAEECCF89}" srcId="{5F21AA86-66D1-4B6F-BD42-E5682BE5BD7B}" destId="{B380DBEE-BE81-4E4D-808E-C8758B1F6DA0}" srcOrd="4" destOrd="0" parTransId="{07B00591-E6DF-48C7-B03D-B2CB10D29232}" sibTransId="{4E943ED8-AD7A-4FDB-8BD1-3311C62EED58}"/>
    <dgm:cxn modelId="{B53EF893-8454-40D2-A188-CB9ECBE9C617}" srcId="{5F21AA86-66D1-4B6F-BD42-E5682BE5BD7B}" destId="{A7C1F8FD-26E1-4488-A0BD-85330F8F3543}" srcOrd="3" destOrd="0" parTransId="{7728FA51-2413-48E0-8E93-21846B79A05F}" sibTransId="{0FB081F8-335E-4255-9204-7B8E0527EC4F}"/>
    <dgm:cxn modelId="{2D43569B-9724-7D44-9D69-A35E7701A175}" type="presOf" srcId="{97803636-CCE5-4639-83C1-5CE9F7D95BF2}" destId="{9F2FEEE4-63CD-7B4A-BC74-D31C609521BD}" srcOrd="0" destOrd="0" presId="urn:microsoft.com/office/officeart/2005/8/layout/vList2"/>
    <dgm:cxn modelId="{9DEF3B9C-2647-8C40-90D9-6B54E076E4B0}" type="presOf" srcId="{A7C1F8FD-26E1-4488-A0BD-85330F8F3543}" destId="{1C5228DB-095C-0349-8F78-8979377D2A5B}" srcOrd="0" destOrd="0" presId="urn:microsoft.com/office/officeart/2005/8/layout/vList2"/>
    <dgm:cxn modelId="{443DC9AE-FE94-BE4F-A59A-5575F5AD4114}" type="presOf" srcId="{F22BC4C8-E81F-4F27-B0A8-BCFB3C805841}" destId="{CEB3FA75-D655-FA44-9B4B-2E27370C2D11}" srcOrd="0" destOrd="0" presId="urn:microsoft.com/office/officeart/2005/8/layout/vList2"/>
    <dgm:cxn modelId="{EFA133B1-90A0-2F49-B0FB-AFE705B33844}" type="presOf" srcId="{62B8ECC7-33A9-4E27-B78B-F287B065157B}" destId="{1419BD6F-662B-0C49-849A-CC870AF5B0A5}" srcOrd="0" destOrd="0" presId="urn:microsoft.com/office/officeart/2005/8/layout/vList2"/>
    <dgm:cxn modelId="{B4928657-461D-AE4F-B90E-7907E70F11C6}" type="presParOf" srcId="{7B1D3322-98B2-0944-825E-1619497FFA70}" destId="{1419BD6F-662B-0C49-849A-CC870AF5B0A5}" srcOrd="0" destOrd="0" presId="urn:microsoft.com/office/officeart/2005/8/layout/vList2"/>
    <dgm:cxn modelId="{37220651-85FC-6A4E-B861-F5202B9A6BB6}" type="presParOf" srcId="{7B1D3322-98B2-0944-825E-1619497FFA70}" destId="{065331A4-80EF-8D4E-A9BD-160F05DFBE77}" srcOrd="1" destOrd="0" presId="urn:microsoft.com/office/officeart/2005/8/layout/vList2"/>
    <dgm:cxn modelId="{DDCD1053-0CE9-CC45-B6DA-E5E1D7164B3F}" type="presParOf" srcId="{7B1D3322-98B2-0944-825E-1619497FFA70}" destId="{CEB3FA75-D655-FA44-9B4B-2E27370C2D11}" srcOrd="2" destOrd="0" presId="urn:microsoft.com/office/officeart/2005/8/layout/vList2"/>
    <dgm:cxn modelId="{947725BC-1945-8244-AAC6-39F27476E791}" type="presParOf" srcId="{7B1D3322-98B2-0944-825E-1619497FFA70}" destId="{EB5202C4-DA91-D04B-9138-1F1ED650F19D}" srcOrd="3" destOrd="0" presId="urn:microsoft.com/office/officeart/2005/8/layout/vList2"/>
    <dgm:cxn modelId="{2DEC404B-3E32-2D4D-B238-5CBB58A7E9CE}" type="presParOf" srcId="{7B1D3322-98B2-0944-825E-1619497FFA70}" destId="{9F2FEEE4-63CD-7B4A-BC74-D31C609521BD}" srcOrd="4" destOrd="0" presId="urn:microsoft.com/office/officeart/2005/8/layout/vList2"/>
    <dgm:cxn modelId="{9028BC4F-9C33-5A4B-9A4E-B9BCED5EB030}" type="presParOf" srcId="{7B1D3322-98B2-0944-825E-1619497FFA70}" destId="{C913636B-938D-874D-9AB6-AAC38E842D67}" srcOrd="5" destOrd="0" presId="urn:microsoft.com/office/officeart/2005/8/layout/vList2"/>
    <dgm:cxn modelId="{16E74BD0-644C-8E46-9921-8D064DEC943B}" type="presParOf" srcId="{7B1D3322-98B2-0944-825E-1619497FFA70}" destId="{1C5228DB-095C-0349-8F78-8979377D2A5B}" srcOrd="6" destOrd="0" presId="urn:microsoft.com/office/officeart/2005/8/layout/vList2"/>
    <dgm:cxn modelId="{319877AE-7D04-BD47-8B1B-0BF0C6DDD1D2}" type="presParOf" srcId="{7B1D3322-98B2-0944-825E-1619497FFA70}" destId="{1C91B53C-97AA-AD4B-925F-D258C8A2D433}" srcOrd="7" destOrd="0" presId="urn:microsoft.com/office/officeart/2005/8/layout/vList2"/>
    <dgm:cxn modelId="{5AC1CB6B-DFA2-9444-842A-6D268F111AF2}" type="presParOf" srcId="{7B1D3322-98B2-0944-825E-1619497FFA70}" destId="{580DE893-3979-8043-8AE8-CEE55803EEB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9BD6F-662B-0C49-849A-CC870AF5B0A5}">
      <dsp:nvSpPr>
        <dsp:cNvPr id="0" name=""/>
        <dsp:cNvSpPr/>
      </dsp:nvSpPr>
      <dsp:spPr>
        <a:xfrm>
          <a:off x="0" y="889308"/>
          <a:ext cx="5914209" cy="63180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ym typeface="Wingdings" pitchFamily="2" charset="2"/>
            </a:rPr>
            <a:t> Galaxies a</a:t>
          </a:r>
          <a:r>
            <a:rPr lang="en-US" sz="2700" kern="1200" dirty="0"/>
            <a:t>pproach </a:t>
          </a:r>
          <a:r>
            <a:rPr lang="en-US" sz="2700" kern="1200" dirty="0" err="1"/>
            <a:t>pericentre</a:t>
          </a:r>
          <a:r>
            <a:rPr lang="en-US" sz="2700" kern="1200" dirty="0"/>
            <a:t> </a:t>
          </a:r>
        </a:p>
      </dsp:txBody>
      <dsp:txXfrm>
        <a:off x="30842" y="920150"/>
        <a:ext cx="5852525" cy="570116"/>
      </dsp:txXfrm>
    </dsp:sp>
    <dsp:sp modelId="{CEB3FA75-D655-FA44-9B4B-2E27370C2D11}">
      <dsp:nvSpPr>
        <dsp:cNvPr id="0" name=""/>
        <dsp:cNvSpPr/>
      </dsp:nvSpPr>
      <dsp:spPr>
        <a:xfrm>
          <a:off x="0" y="1598868"/>
          <a:ext cx="5914209" cy="631800"/>
        </a:xfrm>
        <a:prstGeom prst="roundRect">
          <a:avLst/>
        </a:prstGeom>
        <a:blipFill>
          <a:blip xmlns:r="http://schemas.openxmlformats.org/officeDocument/2006/relationships" r:embed="rId1">
            <a:duotone>
              <a:schemeClr val="accent2">
                <a:hueOff val="840789"/>
                <a:satOff val="-893"/>
                <a:lumOff val="686"/>
                <a:alphaOff val="0"/>
                <a:shade val="74000"/>
                <a:satMod val="130000"/>
                <a:lumMod val="90000"/>
              </a:schemeClr>
              <a:schemeClr val="accent2">
                <a:hueOff val="840789"/>
                <a:satOff val="-893"/>
                <a:lumOff val="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ym typeface="Wingdings" panose="05000000000000000000" pitchFamily="2" charset="2"/>
            </a:rPr>
            <a:t></a:t>
          </a:r>
          <a:r>
            <a:rPr lang="en-US" sz="2700" kern="1200" dirty="0"/>
            <a:t> Causes increase in gas mass/area</a:t>
          </a:r>
        </a:p>
      </dsp:txBody>
      <dsp:txXfrm>
        <a:off x="30842" y="1629710"/>
        <a:ext cx="5852525" cy="570116"/>
      </dsp:txXfrm>
    </dsp:sp>
    <dsp:sp modelId="{9F2FEEE4-63CD-7B4A-BC74-D31C609521BD}">
      <dsp:nvSpPr>
        <dsp:cNvPr id="0" name=""/>
        <dsp:cNvSpPr/>
      </dsp:nvSpPr>
      <dsp:spPr>
        <a:xfrm>
          <a:off x="0" y="2308428"/>
          <a:ext cx="5914209" cy="631800"/>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ym typeface="Wingdings" panose="05000000000000000000" pitchFamily="2" charset="2"/>
            </a:rPr>
            <a:t></a:t>
          </a:r>
          <a:r>
            <a:rPr lang="en-US" sz="2700" kern="1200" dirty="0"/>
            <a:t> Triggers a high rate of star formation</a:t>
          </a:r>
        </a:p>
      </dsp:txBody>
      <dsp:txXfrm>
        <a:off x="30842" y="2339270"/>
        <a:ext cx="5852525" cy="570116"/>
      </dsp:txXfrm>
    </dsp:sp>
    <dsp:sp modelId="{1C5228DB-095C-0349-8F78-8979377D2A5B}">
      <dsp:nvSpPr>
        <dsp:cNvPr id="0" name=""/>
        <dsp:cNvSpPr/>
      </dsp:nvSpPr>
      <dsp:spPr>
        <a:xfrm>
          <a:off x="0" y="3017988"/>
          <a:ext cx="5914209" cy="631800"/>
        </a:xfrm>
        <a:prstGeom prst="roundRect">
          <a:avLst/>
        </a:prstGeom>
        <a:blipFill>
          <a:blip xmlns:r="http://schemas.openxmlformats.org/officeDocument/2006/relationships" r:embed="rId1">
            <a:duotone>
              <a:schemeClr val="accent2">
                <a:hueOff val="2522366"/>
                <a:satOff val="-2679"/>
                <a:lumOff val="2059"/>
                <a:alphaOff val="0"/>
                <a:shade val="74000"/>
                <a:satMod val="130000"/>
                <a:lumMod val="90000"/>
              </a:schemeClr>
              <a:schemeClr val="accent2">
                <a:hueOff val="2522366"/>
                <a:satOff val="-2679"/>
                <a:lumOff val="205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ym typeface="Wingdings" panose="05000000000000000000" pitchFamily="2" charset="2"/>
            </a:rPr>
            <a:t></a:t>
          </a:r>
          <a:r>
            <a:rPr lang="en-US" sz="2700" kern="1200" dirty="0"/>
            <a:t> Feedback unbinds the molecular gas</a:t>
          </a:r>
        </a:p>
      </dsp:txBody>
      <dsp:txXfrm>
        <a:off x="30842" y="3048830"/>
        <a:ext cx="5852525" cy="570116"/>
      </dsp:txXfrm>
    </dsp:sp>
    <dsp:sp modelId="{580DE893-3979-8043-8AE8-CEE55803EEBC}">
      <dsp:nvSpPr>
        <dsp:cNvPr id="0" name=""/>
        <dsp:cNvSpPr/>
      </dsp:nvSpPr>
      <dsp:spPr>
        <a:xfrm>
          <a:off x="0" y="3727548"/>
          <a:ext cx="5914209" cy="63180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ym typeface="Wingdings" panose="05000000000000000000" pitchFamily="2" charset="2"/>
            </a:rPr>
            <a:t></a:t>
          </a:r>
          <a:r>
            <a:rPr lang="en-US" sz="2700" kern="1200" dirty="0"/>
            <a:t> Causes the star formation rate to drop</a:t>
          </a:r>
        </a:p>
      </dsp:txBody>
      <dsp:txXfrm>
        <a:off x="30842" y="3758390"/>
        <a:ext cx="5852525" cy="5701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099AD-04D7-F747-BFA2-5A759603333E}" type="datetimeFigureOut">
              <a:rPr lang="en-US" smtClean="0"/>
              <a:t>1/23/23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A813F-C1D7-1148-B2EE-B1B9FD201EF3}" type="slidenum">
              <a:rPr lang="en-US" smtClean="0"/>
              <a:t>‹#›</a:t>
            </a:fld>
            <a:endParaRPr lang="en-US"/>
          </a:p>
        </p:txBody>
      </p:sp>
    </p:spTree>
    <p:extLst>
      <p:ext uri="{BB962C8B-B14F-4D97-AF65-F5344CB8AC3E}">
        <p14:creationId xmlns:p14="http://schemas.microsoft.com/office/powerpoint/2010/main" val="413673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FE010C-C595-EF4D-A54C-8B92A45D962A}" type="slidenum">
              <a:rPr lang="en-US" sz="1200"/>
              <a:pPr/>
              <a:t>7</a:t>
            </a:fld>
            <a:endParaRPr lang="en-US" sz="1200"/>
          </a:p>
        </p:txBody>
      </p:sp>
      <p:sp>
        <p:nvSpPr>
          <p:cNvPr id="2273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a:xfrm>
            <a:off x="914400" y="4344988"/>
            <a:ext cx="5029200" cy="4113212"/>
          </a:xfrm>
          <a:solidFill>
            <a:srgbClr val="FFFFFF"/>
          </a:solidFill>
          <a:ln>
            <a:solidFill>
              <a:srgbClr val="000000"/>
            </a:solidFill>
            <a:miter lim="800000"/>
            <a:headEnd/>
            <a:tailEnd/>
          </a:ln>
        </p:spPr>
        <p:txBody>
          <a:bodyPr/>
          <a:lstStyle/>
          <a:p>
            <a:pPr eaLnBrk="1" hangingPunct="1"/>
            <a:r>
              <a:rPr lang="en-US"/>
              <a:t>Include diagram of the cosmic background spectrum xray thru radio</a:t>
            </a:r>
          </a:p>
          <a:p>
            <a:pPr eaLnBrk="1" hangingPunct="1"/>
            <a:r>
              <a:rPr lang="en-US"/>
              <a:t>Perhaps that of the MW Galaxy??</a:t>
            </a:r>
          </a:p>
          <a:p>
            <a:pPr eaLnBrk="1" hangingPunct="1"/>
            <a:r>
              <a:rPr lang="en-US"/>
              <a:t>Could show where mm/submm lies in em spectrum</a:t>
            </a:r>
          </a:p>
          <a:p>
            <a:pPr eaLnBrk="1" hangingPunct="1"/>
            <a:r>
              <a:rPr lang="en-US"/>
              <a:t>ALMA</a:t>
            </a:r>
            <a:r>
              <a:rPr lang="ja-JP" altLang="en-US"/>
              <a:t>’</a:t>
            </a:r>
            <a:r>
              <a:rPr lang="en-US" altLang="ja-JP"/>
              <a:t>s wavelength range--a few human hairs to a stack of five dimes.</a:t>
            </a:r>
            <a:endParaRPr lang="en-US"/>
          </a:p>
        </p:txBody>
      </p:sp>
    </p:spTree>
    <p:extLst>
      <p:ext uri="{BB962C8B-B14F-4D97-AF65-F5344CB8AC3E}">
        <p14:creationId xmlns:p14="http://schemas.microsoft.com/office/powerpoint/2010/main" val="156288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5C986-BE85-4F4F-9468-DF6187164965}" type="slidenum">
              <a:rPr lang="en-US" sz="1200"/>
              <a:pPr/>
              <a:t>21</a:t>
            </a:fld>
            <a:endParaRPr lang="en-US" sz="1200"/>
          </a:p>
        </p:txBody>
      </p:sp>
      <p:sp>
        <p:nvSpPr>
          <p:cNvPr id="545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39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83841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F35696-3BCF-E049-881C-97493670FD9B}" type="slidenum">
              <a:rPr lang="en-US" sz="1200"/>
              <a:pPr/>
              <a:t>22</a:t>
            </a:fld>
            <a:endParaRPr lang="en-US" sz="1200"/>
          </a:p>
        </p:txBody>
      </p:sp>
      <p:sp>
        <p:nvSpPr>
          <p:cNvPr id="550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44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610158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0DD8D1-106E-204E-9DF9-47E4DBD95862}" type="slidenum">
              <a:rPr lang="en-US" sz="1200"/>
              <a:pPr/>
              <a:t>23</a:t>
            </a:fld>
            <a:endParaRPr lang="en-US" sz="1200"/>
          </a:p>
        </p:txBody>
      </p:sp>
      <p:sp>
        <p:nvSpPr>
          <p:cNvPr id="546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349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99658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382EC1-1827-FB46-9434-4159B95228AF}" type="slidenum">
              <a:rPr lang="en-US" sz="1200"/>
              <a:pPr/>
              <a:t>24</a:t>
            </a:fld>
            <a:endParaRPr lang="en-US" sz="1200"/>
          </a:p>
        </p:txBody>
      </p:sp>
      <p:sp>
        <p:nvSpPr>
          <p:cNvPr id="551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71944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EB860C-A497-0A4E-BDA1-D5A55E25B997}" type="slidenum">
              <a:rPr lang="en-US" sz="1200"/>
              <a:pPr/>
              <a:t>10</a:t>
            </a:fld>
            <a:endParaRPr lang="en-US" sz="1200"/>
          </a:p>
        </p:txBody>
      </p:sp>
      <p:sp>
        <p:nvSpPr>
          <p:cNvPr id="72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7168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B24DD3-0489-8D40-BA53-6C4625E4312D}" type="slidenum">
              <a:rPr lang="en-US" sz="1200"/>
              <a:pPr/>
              <a:t>14</a:t>
            </a:fld>
            <a:endParaRPr lang="en-US" sz="1200"/>
          </a:p>
        </p:txBody>
      </p:sp>
      <p:sp>
        <p:nvSpPr>
          <p:cNvPr id="244738" name="Text Box 2"/>
          <p:cNvSpPr txBox="1">
            <a:spLocks noChangeArrowheads="1"/>
          </p:cNvSpPr>
          <p:nvPr/>
        </p:nvSpPr>
        <p:spPr bwMode="auto">
          <a:xfrm>
            <a:off x="0" y="0"/>
            <a:ext cx="1588" cy="1588"/>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1804" rIns="90000" bIns="45000" anchor="b"/>
          <a:lstStyle/>
          <a:p>
            <a:pPr eaLnBrk="1" hangingPunct="1">
              <a:lnSpc>
                <a:spcPct val="97000"/>
              </a:lnSpc>
              <a:buClr>
                <a:srgbClr val="000000"/>
              </a:buClr>
              <a:buSzPct val="100000"/>
              <a:buFont typeface="Times New Roman" charset="0"/>
              <a:buNone/>
              <a:defRPr/>
            </a:pPr>
            <a:fld id="{373918B2-E167-B543-A774-B56DC59D4D75}" type="slidenum">
              <a:rPr lang="en-US" sz="1800">
                <a:solidFill>
                  <a:srgbClr val="000000"/>
                </a:solidFill>
                <a:latin typeface="Gill Sans" charset="0"/>
              </a:rPr>
              <a:pPr eaLnBrk="1" hangingPunct="1">
                <a:lnSpc>
                  <a:spcPct val="97000"/>
                </a:lnSpc>
                <a:buClr>
                  <a:srgbClr val="000000"/>
                </a:buClr>
                <a:buSzPct val="100000"/>
                <a:buFont typeface="Times New Roman" charset="0"/>
                <a:buNone/>
                <a:defRPr/>
              </a:pPr>
              <a:t>14</a:t>
            </a:fld>
            <a:fld id="{3C40AD18-7F1F-B54E-8FF0-7D70CF889E07}" type="slidenum">
              <a:rPr lang="en-US" sz="1800">
                <a:solidFill>
                  <a:srgbClr val="000000"/>
                </a:solidFill>
                <a:latin typeface="Gill Sans" charset="0"/>
              </a:rPr>
              <a:pPr eaLnBrk="1" hangingPunct="1">
                <a:lnSpc>
                  <a:spcPct val="97000"/>
                </a:lnSpc>
                <a:buClr>
                  <a:srgbClr val="000000"/>
                </a:buClr>
                <a:buSzPct val="100000"/>
                <a:buFont typeface="Times New Roman" charset="0"/>
                <a:buNone/>
                <a:defRPr/>
              </a:pPr>
              <a:t>14</a:t>
            </a:fld>
            <a:endParaRPr lang="en-US" sz="1800">
              <a:solidFill>
                <a:srgbClr val="000000"/>
              </a:solidFill>
              <a:latin typeface="Gill Sans" charset="0"/>
            </a:endParaRPr>
          </a:p>
        </p:txBody>
      </p:sp>
      <p:sp>
        <p:nvSpPr>
          <p:cNvPr id="244739" name="Text Box 3"/>
          <p:cNvSpPr txBox="1">
            <a:spLocks noGrp="1" noRot="1" noChangeAspect="1" noChangeArrowheads="1"/>
          </p:cNvSpPr>
          <p:nvPr>
            <p:ph type="sldImg"/>
          </p:nvPr>
        </p:nvSpPr>
        <p:spPr>
          <a:xfrm>
            <a:off x="384175" y="684213"/>
            <a:ext cx="6100763" cy="3432175"/>
          </a:xfrm>
          <a:solidFill>
            <a:srgbClr val="FFFFFF"/>
          </a:solidFill>
          <a:ln/>
          <a:extLst>
            <a:ext uri="{FAA26D3D-D897-4be2-8F04-BA451C77F1D7}">
              <ma14:placeholderFlag xmlns="" xmlns:ma14="http://schemas.microsoft.com/office/mac/drawingml/2011/main" val="1"/>
            </a:ext>
          </a:extLst>
        </p:spPr>
      </p:sp>
      <p:sp>
        <p:nvSpPr>
          <p:cNvPr id="244740" name="Text Box 4"/>
          <p:cNvSpPr txBox="1">
            <a:spLocks noGrp="1" noChangeArrowheads="1"/>
          </p:cNvSpPr>
          <p:nvPr>
            <p:ph type="body" idx="1"/>
          </p:nvPr>
        </p:nvSpPr>
        <p:spPr>
          <a:xfrm>
            <a:off x="917575" y="4344988"/>
            <a:ext cx="5022850" cy="4113212"/>
          </a:xfrm>
          <a:ln>
            <a:solidFill>
              <a:srgbClr val="000000"/>
            </a:solidFill>
            <a:round/>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defRPr/>
            </a:pPr>
            <a:endParaRPr lang="en-US"/>
          </a:p>
        </p:txBody>
      </p:sp>
    </p:spTree>
    <p:extLst>
      <p:ext uri="{BB962C8B-B14F-4D97-AF65-F5344CB8AC3E}">
        <p14:creationId xmlns:p14="http://schemas.microsoft.com/office/powerpoint/2010/main" val="89723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7E5F28-688D-894E-8166-42AB260F4DCE}" type="slidenum">
              <a:rPr lang="en-US" sz="1200"/>
              <a:pPr/>
              <a:t>15</a:t>
            </a:fld>
            <a:endParaRPr lang="en-US" sz="1200"/>
          </a:p>
        </p:txBody>
      </p:sp>
      <p:sp>
        <p:nvSpPr>
          <p:cNvPr id="250882" name="Text Box 2"/>
          <p:cNvSpPr txBox="1">
            <a:spLocks noGrp="1" noRot="1" noChangeAspect="1" noChangeArrowheads="1"/>
          </p:cNvSpPr>
          <p:nvPr>
            <p:ph type="sldImg"/>
          </p:nvPr>
        </p:nvSpPr>
        <p:spPr>
          <a:xfrm>
            <a:off x="381000" y="695325"/>
            <a:ext cx="6096000" cy="3429000"/>
          </a:xfrm>
          <a:solidFill>
            <a:srgbClr val="FFFFFF"/>
          </a:solidFill>
          <a:ln/>
          <a:extLst>
            <a:ext uri="{FAA26D3D-D897-4be2-8F04-BA451C77F1D7}">
              <ma14:placeholderFlag xmlns="" xmlns:ma14="http://schemas.microsoft.com/office/mac/drawingml/2011/main" val="1"/>
            </a:ext>
          </a:extLst>
        </p:spPr>
      </p:sp>
      <p:sp>
        <p:nvSpPr>
          <p:cNvPr id="250883" name="Text Box 3"/>
          <p:cNvSpPr txBox="1">
            <a:spLocks noGrp="1" noChangeArrowheads="1"/>
          </p:cNvSpPr>
          <p:nvPr>
            <p:ph type="body" idx="1"/>
          </p:nvPr>
        </p:nvSpPr>
        <p:spPr>
          <a:xfrm>
            <a:off x="685800" y="4343400"/>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defRPr/>
            </a:pPr>
            <a:endParaRPr lang="en-US"/>
          </a:p>
        </p:txBody>
      </p:sp>
    </p:spTree>
    <p:extLst>
      <p:ext uri="{BB962C8B-B14F-4D97-AF65-F5344CB8AC3E}">
        <p14:creationId xmlns:p14="http://schemas.microsoft.com/office/powerpoint/2010/main" val="96730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039D3B-B56B-064A-B13F-6E1C8F6D12F0}" type="slidenum">
              <a:rPr lang="en-US" sz="1200"/>
              <a:pPr/>
              <a:t>16</a:t>
            </a:fld>
            <a:endParaRPr lang="en-US" sz="1200"/>
          </a:p>
        </p:txBody>
      </p:sp>
      <p:sp>
        <p:nvSpPr>
          <p:cNvPr id="1812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21464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D058D3-9C15-2D47-AAF4-DE89F90771C8}" type="slidenum">
              <a:rPr lang="en-US" sz="1200"/>
              <a:pPr/>
              <a:t>17</a:t>
            </a:fld>
            <a:endParaRPr lang="en-US" sz="1200"/>
          </a:p>
        </p:txBody>
      </p:sp>
      <p:sp>
        <p:nvSpPr>
          <p:cNvPr id="5345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88591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331C9-61EB-A04B-AE9E-A69936D861E2}" type="slidenum">
              <a:rPr lang="en-US" sz="1200"/>
              <a:pPr/>
              <a:t>18</a:t>
            </a:fld>
            <a:endParaRPr lang="en-US" sz="1200"/>
          </a:p>
        </p:txBody>
      </p:sp>
      <p:sp>
        <p:nvSpPr>
          <p:cNvPr id="538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7690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17D9F1-16CB-9244-B2D4-0EB110DBA71F}" type="slidenum">
              <a:rPr lang="en-US" sz="1200"/>
              <a:pPr/>
              <a:t>19</a:t>
            </a:fld>
            <a:endParaRPr lang="en-US" sz="1200"/>
          </a:p>
        </p:txBody>
      </p:sp>
      <p:sp>
        <p:nvSpPr>
          <p:cNvPr id="543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84902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391F33-8F84-0F4A-BFEC-02062839E660}" type="slidenum">
              <a:rPr lang="en-US" sz="1200"/>
              <a:pPr/>
              <a:t>20</a:t>
            </a:fld>
            <a:endParaRPr lang="en-US" sz="1200"/>
          </a:p>
        </p:txBody>
      </p:sp>
      <p:sp>
        <p:nvSpPr>
          <p:cNvPr id="544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777601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806270-2241-B54B-B0F6-896605343E46}" type="slidenum">
              <a:rPr lang="en-US"/>
              <a:pPr>
                <a:defRPr/>
              </a:pPr>
              <a:t>‹#›</a:t>
            </a:fld>
            <a:endParaRPr lang="en-US"/>
          </a:p>
        </p:txBody>
      </p:sp>
    </p:spTree>
    <p:extLst>
      <p:ext uri="{BB962C8B-B14F-4D97-AF65-F5344CB8AC3E}">
        <p14:creationId xmlns:p14="http://schemas.microsoft.com/office/powerpoint/2010/main" val="207918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1/23/23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0C30-0AB1-8A31-B23A-94AE80315053}"/>
              </a:ext>
            </a:extLst>
          </p:cNvPr>
          <p:cNvSpPr>
            <a:spLocks noGrp="1"/>
          </p:cNvSpPr>
          <p:nvPr>
            <p:ph type="ctrTitle"/>
          </p:nvPr>
        </p:nvSpPr>
        <p:spPr>
          <a:xfrm>
            <a:off x="2337546" y="2044699"/>
            <a:ext cx="7516906" cy="1515533"/>
          </a:xfrm>
        </p:spPr>
        <p:txBody>
          <a:bodyPr/>
          <a:lstStyle/>
          <a:p>
            <a:r>
              <a:rPr lang="en-US" sz="4400" dirty="0"/>
              <a:t>Becoming a radio astronomer</a:t>
            </a:r>
            <a:br>
              <a:rPr lang="en-US" sz="4400" dirty="0"/>
            </a:br>
            <a:endParaRPr lang="en-US" sz="4400" dirty="0"/>
          </a:p>
        </p:txBody>
      </p:sp>
      <p:sp>
        <p:nvSpPr>
          <p:cNvPr id="3" name="Subtitle 2">
            <a:extLst>
              <a:ext uri="{FF2B5EF4-FFF2-40B4-BE49-F238E27FC236}">
                <a16:creationId xmlns:a16="http://schemas.microsoft.com/office/drawing/2014/main" id="{A571FB96-CA51-1E05-2064-63581D05580D}"/>
              </a:ext>
            </a:extLst>
          </p:cNvPr>
          <p:cNvSpPr>
            <a:spLocks noGrp="1"/>
          </p:cNvSpPr>
          <p:nvPr>
            <p:ph type="subTitle" idx="1"/>
          </p:nvPr>
        </p:nvSpPr>
        <p:spPr/>
        <p:txBody>
          <a:bodyPr>
            <a:normAutofit lnSpcReduction="10000"/>
          </a:bodyPr>
          <a:lstStyle/>
          <a:p>
            <a:r>
              <a:rPr lang="en-US" dirty="0"/>
              <a:t>Chris Wilson</a:t>
            </a:r>
          </a:p>
          <a:p>
            <a:r>
              <a:rPr lang="en-US" dirty="0"/>
              <a:t>McMaster University</a:t>
            </a:r>
          </a:p>
          <a:p>
            <a:r>
              <a:rPr lang="en-US" dirty="0"/>
              <a:t>January 27, 2023</a:t>
            </a:r>
          </a:p>
        </p:txBody>
      </p:sp>
      <p:pic>
        <p:nvPicPr>
          <p:cNvPr id="5" name="Picture 13">
            <a:extLst>
              <a:ext uri="{FF2B5EF4-FFF2-40B4-BE49-F238E27FC236}">
                <a16:creationId xmlns:a16="http://schemas.microsoft.com/office/drawing/2014/main" id="{4FADB9CA-1F50-2EE8-08AB-A76631666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770" b="31798"/>
          <a:stretch/>
        </p:blipFill>
        <p:spPr bwMode="auto">
          <a:xfrm>
            <a:off x="1696994" y="4978399"/>
            <a:ext cx="8798011" cy="1706141"/>
          </a:xfrm>
          <a:prstGeom prst="rect">
            <a:avLst/>
          </a:prstGeom>
          <a:noFill/>
          <a:ln w="9525">
            <a:solidFill>
              <a:srgbClr val="000000"/>
            </a:solidFill>
            <a:round/>
            <a:headEnd/>
            <a:tailEnd/>
          </a:ln>
          <a:effectLst/>
          <a:extLst>
            <a:ext uri="{909E8E84-426E-40dd-AFC4-6F175D3DCCD1}">
              <a14:hiddenFill xmlns="" xmlns:a14="http://schemas.microsoft.com/office/drawing/2010/main">
                <a:blipFill dpi="0" rotWithShape="0">
                  <a:blip/>
                  <a:srcRect t="10976" b="10976"/>
                  <a:stretch>
                    <a:fillRect/>
                  </a:stretch>
                </a:blip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4697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1850232" y="457200"/>
            <a:ext cx="8589168" cy="1143000"/>
          </a:xfrm>
        </p:spPr>
        <p:txBody>
          <a:bodyPr/>
          <a:lstStyle/>
          <a:p>
            <a:pPr algn="l" eaLnBrk="1" hangingPunct="1"/>
            <a:r>
              <a:rPr lang="en-US" sz="3200" dirty="0">
                <a:solidFill>
                  <a:schemeClr val="tx1"/>
                </a:solidFill>
                <a:ea typeface="ＭＳ Ｐゴシック" charset="0"/>
                <a:cs typeface="ＭＳ Ｐゴシック" charset="0"/>
              </a:rPr>
              <a:t>Cold gas (10-50 K): emission lines from molecules</a:t>
            </a:r>
            <a:endParaRPr lang="en-US" dirty="0">
              <a:solidFill>
                <a:schemeClr val="tx1"/>
              </a:solidFill>
              <a:ea typeface="ＭＳ Ｐゴシック" charset="0"/>
              <a:cs typeface="ＭＳ Ｐゴシック" charset="0"/>
            </a:endParaRPr>
          </a:p>
        </p:txBody>
      </p:sp>
      <p:sp>
        <p:nvSpPr>
          <p:cNvPr id="31746" name="Rectangle 3"/>
          <p:cNvSpPr>
            <a:spLocks noGrp="1" noChangeArrowheads="1"/>
          </p:cNvSpPr>
          <p:nvPr>
            <p:ph type="body" sz="half" idx="1"/>
          </p:nvPr>
        </p:nvSpPr>
        <p:spPr>
          <a:xfrm>
            <a:off x="1752600" y="1600200"/>
            <a:ext cx="8610600" cy="4800600"/>
          </a:xfrm>
        </p:spPr>
        <p:txBody>
          <a:bodyPr>
            <a:normAutofit/>
          </a:bodyPr>
          <a:lstStyle/>
          <a:p>
            <a:pPr marL="533400" indent="-533400">
              <a:lnSpc>
                <a:spcPct val="90000"/>
              </a:lnSpc>
              <a:buFont typeface="Times" charset="0"/>
              <a:buChar char="•"/>
            </a:pPr>
            <a:r>
              <a:rPr lang="en-US" dirty="0">
                <a:solidFill>
                  <a:schemeClr val="tx1"/>
                </a:solidFill>
                <a:ea typeface="ＭＳ Ｐゴシック" charset="0"/>
                <a:cs typeface="ＭＳ Ｐゴシック" charset="0"/>
              </a:rPr>
              <a:t>Molecules emit energy in discrete narrow energy ranges via rotational, vibrational, or electronic transitions</a:t>
            </a:r>
          </a:p>
          <a:p>
            <a:pPr marL="533400" indent="-533400">
              <a:lnSpc>
                <a:spcPct val="90000"/>
              </a:lnSpc>
              <a:buFont typeface="Times" charset="0"/>
              <a:buChar char="•"/>
            </a:pPr>
            <a:endParaRPr lang="en-US" dirty="0">
              <a:solidFill>
                <a:schemeClr val="tx1"/>
              </a:solidFill>
              <a:ea typeface="ＭＳ Ｐゴシック" charset="0"/>
              <a:cs typeface="ＭＳ Ｐゴシック" charset="0"/>
            </a:endParaRPr>
          </a:p>
          <a:p>
            <a:pPr marL="533400" indent="-533400">
              <a:lnSpc>
                <a:spcPct val="90000"/>
              </a:lnSpc>
              <a:buFont typeface="Times" charset="0"/>
              <a:buChar char="•"/>
            </a:pPr>
            <a:endParaRPr lang="en-US" dirty="0">
              <a:solidFill>
                <a:schemeClr val="tx1"/>
              </a:solidFill>
              <a:ea typeface="ＭＳ Ｐゴシック" charset="0"/>
              <a:cs typeface="ＭＳ Ｐゴシック" charset="0"/>
            </a:endParaRPr>
          </a:p>
          <a:p>
            <a:pPr marL="533400" indent="-533400">
              <a:lnSpc>
                <a:spcPct val="90000"/>
              </a:lnSpc>
              <a:buFont typeface="Times" charset="0"/>
              <a:buChar char="•"/>
            </a:pPr>
            <a:endParaRPr lang="en-US" dirty="0">
              <a:solidFill>
                <a:schemeClr val="tx1"/>
              </a:solidFill>
              <a:ea typeface="ＭＳ Ｐゴシック" charset="0"/>
              <a:cs typeface="ＭＳ Ｐゴシック" charset="0"/>
            </a:endParaRPr>
          </a:p>
          <a:p>
            <a:pPr marL="533400" indent="-533400">
              <a:lnSpc>
                <a:spcPct val="90000"/>
              </a:lnSpc>
              <a:buFont typeface="Times" charset="0"/>
              <a:buChar char="•"/>
            </a:pPr>
            <a:endParaRPr lang="en-US" dirty="0">
              <a:solidFill>
                <a:schemeClr val="tx1"/>
              </a:solidFill>
              <a:ea typeface="ＭＳ Ｐゴシック" charset="0"/>
              <a:cs typeface="ＭＳ Ｐゴシック" charset="0"/>
            </a:endParaRPr>
          </a:p>
          <a:p>
            <a:pPr marL="0" indent="0">
              <a:lnSpc>
                <a:spcPct val="90000"/>
              </a:lnSpc>
              <a:buNone/>
            </a:pPr>
            <a:endParaRPr lang="en-US" dirty="0">
              <a:solidFill>
                <a:schemeClr val="tx1"/>
              </a:solidFill>
              <a:ea typeface="ＭＳ Ｐゴシック" charset="0"/>
              <a:cs typeface="ＭＳ Ｐゴシック" charset="0"/>
            </a:endParaRPr>
          </a:p>
          <a:p>
            <a:pPr marL="914400" lvl="1" indent="-457200">
              <a:lnSpc>
                <a:spcPct val="90000"/>
              </a:lnSpc>
              <a:buFont typeface="Times" charset="0"/>
              <a:buChar char="•"/>
            </a:pPr>
            <a:r>
              <a:rPr lang="en-US" sz="2400" dirty="0">
                <a:solidFill>
                  <a:schemeClr val="tx1"/>
                </a:solidFill>
                <a:ea typeface="ＭＳ Ｐゴシック" charset="0"/>
              </a:rPr>
              <a:t>H</a:t>
            </a:r>
            <a:r>
              <a:rPr lang="en-US" sz="2400" baseline="-25000" dirty="0">
                <a:solidFill>
                  <a:schemeClr val="tx1"/>
                </a:solidFill>
                <a:ea typeface="ＭＳ Ｐゴシック" charset="0"/>
              </a:rPr>
              <a:t>2 </a:t>
            </a:r>
            <a:r>
              <a:rPr lang="en-US" sz="2400" dirty="0">
                <a:solidFill>
                  <a:schemeClr val="tx1"/>
                </a:solidFill>
                <a:ea typeface="ＭＳ Ｐゴシック" charset="0"/>
              </a:rPr>
              <a:t>does not produce emission lines unless the temperature is much higher (roughly 200 K)</a:t>
            </a:r>
          </a:p>
          <a:p>
            <a:pPr marL="914400" lvl="1" indent="-457200">
              <a:lnSpc>
                <a:spcPct val="90000"/>
              </a:lnSpc>
              <a:buFont typeface="Times" charset="0"/>
              <a:buChar char="•"/>
            </a:pPr>
            <a:r>
              <a:rPr lang="en-US" sz="2400" dirty="0">
                <a:solidFill>
                  <a:schemeClr val="tx1"/>
                </a:solidFill>
                <a:ea typeface="ＭＳ Ｐゴシック" charset="0"/>
                <a:cs typeface="ＭＳ Ｐゴシック" charset="0"/>
              </a:rPr>
              <a:t>use rarer molecules like CO as tracers</a:t>
            </a:r>
          </a:p>
        </p:txBody>
      </p:sp>
      <p:pic>
        <p:nvPicPr>
          <p:cNvPr id="31747" name="Picture 9" descr="excita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48001" y="2509839"/>
            <a:ext cx="5453063" cy="1838325"/>
          </a:xfrm>
        </p:spPr>
      </p:pic>
      <p:sp>
        <p:nvSpPr>
          <p:cNvPr id="31748" name="Text Box 10"/>
          <p:cNvSpPr txBox="1">
            <a:spLocks noChangeArrowheads="1"/>
          </p:cNvSpPr>
          <p:nvPr/>
        </p:nvSpPr>
        <p:spPr bwMode="auto">
          <a:xfrm>
            <a:off x="8642350" y="2833689"/>
            <a:ext cx="1898650" cy="1190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bg1"/>
                </a:solidFill>
              </a:rPr>
              <a:t>(Figure courtesy </a:t>
            </a:r>
          </a:p>
          <a:p>
            <a:r>
              <a:rPr lang="en-US" sz="1800">
                <a:solidFill>
                  <a:schemeClr val="bg1"/>
                </a:solidFill>
              </a:rPr>
              <a:t>Albert Nummelin</a:t>
            </a:r>
          </a:p>
          <a:p>
            <a:r>
              <a:rPr lang="en-US" sz="1800">
                <a:solidFill>
                  <a:schemeClr val="bg1"/>
                </a:solidFill>
              </a:rPr>
              <a:t>Chalmers</a:t>
            </a:r>
          </a:p>
          <a:p>
            <a:r>
              <a:rPr lang="en-US" sz="1800">
                <a:solidFill>
                  <a:schemeClr val="bg1"/>
                </a:solidFill>
              </a:rPr>
              <a:t>University)</a:t>
            </a:r>
            <a:endParaRPr lang="en-US"/>
          </a:p>
        </p:txBody>
      </p:sp>
    </p:spTree>
    <p:extLst>
      <p:ext uri="{BB962C8B-B14F-4D97-AF65-F5344CB8AC3E}">
        <p14:creationId xmlns:p14="http://schemas.microsoft.com/office/powerpoint/2010/main" val="396385669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7D7E54-D74E-ED99-6B93-E50ACD05C09F}"/>
              </a:ext>
            </a:extLst>
          </p:cNvPr>
          <p:cNvSpPr>
            <a:spLocks noGrp="1"/>
          </p:cNvSpPr>
          <p:nvPr>
            <p:ph type="title" idx="4294967295"/>
          </p:nvPr>
        </p:nvSpPr>
        <p:spPr>
          <a:xfrm>
            <a:off x="954157" y="813331"/>
            <a:ext cx="10321331" cy="913870"/>
          </a:xfrm>
        </p:spPr>
        <p:txBody>
          <a:bodyPr vert="horz" lIns="91440" tIns="45720" rIns="91440" bIns="45720" rtlCol="0" anchor="ctr">
            <a:normAutofit fontScale="90000"/>
          </a:bodyPr>
          <a:lstStyle/>
          <a:p>
            <a:r>
              <a:rPr lang="en-US" sz="4000" dirty="0"/>
              <a:t>Correlation between star formation and gas in galaxies </a:t>
            </a:r>
          </a:p>
        </p:txBody>
      </p:sp>
      <p:sp>
        <p:nvSpPr>
          <p:cNvPr id="15" name="Content Placeholder 14">
            <a:extLst>
              <a:ext uri="{FF2B5EF4-FFF2-40B4-BE49-F238E27FC236}">
                <a16:creationId xmlns:a16="http://schemas.microsoft.com/office/drawing/2014/main" id="{0EC89E2C-CD95-8121-CEA5-90E4EFFA22AD}"/>
              </a:ext>
            </a:extLst>
          </p:cNvPr>
          <p:cNvSpPr>
            <a:spLocks noGrp="1"/>
          </p:cNvSpPr>
          <p:nvPr>
            <p:ph sz="half" idx="4294967295"/>
          </p:nvPr>
        </p:nvSpPr>
        <p:spPr>
          <a:xfrm>
            <a:off x="1202266" y="2154238"/>
            <a:ext cx="4718050" cy="3789362"/>
          </a:xfrm>
        </p:spPr>
        <p:txBody>
          <a:bodyPr vert="horz" lIns="91440" tIns="45720" rIns="91440" bIns="45720" rtlCol="0" anchor="t">
            <a:normAutofit/>
          </a:bodyPr>
          <a:lstStyle/>
          <a:p>
            <a:r>
              <a:rPr lang="en-US" dirty="0"/>
              <a:t>Total star formation correlates strongly with total gas content in spiral galaxies (black points) (</a:t>
            </a:r>
            <a:r>
              <a:rPr lang="en-US" dirty="0" err="1"/>
              <a:t>Kennicutt</a:t>
            </a:r>
            <a:r>
              <a:rPr lang="en-US" dirty="0"/>
              <a:t> &amp; de los Reyes 2021)</a:t>
            </a:r>
          </a:p>
          <a:p>
            <a:r>
              <a:rPr lang="en-US" dirty="0"/>
              <a:t>Gas is converted into stars significantly faster in starburst galaxies (orange points)</a:t>
            </a:r>
          </a:p>
          <a:p>
            <a:r>
              <a:rPr lang="en-US" dirty="0"/>
              <a:t>Time to deplete the gas is much shorter in starburst galaxies</a:t>
            </a:r>
          </a:p>
        </p:txBody>
      </p:sp>
      <p:pic>
        <p:nvPicPr>
          <p:cNvPr id="10" name="Content Placeholder 9" descr="Chart, scatter chart&#10;&#10;Description automatically generated">
            <a:extLst>
              <a:ext uri="{FF2B5EF4-FFF2-40B4-BE49-F238E27FC236}">
                <a16:creationId xmlns:a16="http://schemas.microsoft.com/office/drawing/2014/main" id="{795D78FC-1ADC-612C-639D-85C9E58EA650}"/>
              </a:ext>
            </a:extLst>
          </p:cNvPr>
          <p:cNvPicPr>
            <a:picLocks noChangeAspect="1"/>
          </p:cNvPicPr>
          <p:nvPr/>
        </p:nvPicPr>
        <p:blipFill rotWithShape="1">
          <a:blip r:embed="rId3"/>
          <a:srcRect t="-1615" r="-2" b="-2259"/>
          <a:stretch/>
        </p:blipFill>
        <p:spPr>
          <a:xfrm>
            <a:off x="6474888" y="1727200"/>
            <a:ext cx="4882639" cy="4425121"/>
          </a:xfrm>
          <a:prstGeom prst="rect">
            <a:avLst/>
          </a:prstGeom>
        </p:spPr>
      </p:pic>
    </p:spTree>
    <p:extLst>
      <p:ext uri="{BB962C8B-B14F-4D97-AF65-F5344CB8AC3E}">
        <p14:creationId xmlns:p14="http://schemas.microsoft.com/office/powerpoint/2010/main" val="41996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2" name="Picture 71">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3" name="Rectangle 72">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4" name="Picture 73">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5" name="Picture 74">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77" name="Straight Connector 76">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E77D8B9-6B3C-8F9E-4ACA-D2BE470C3BCF}"/>
              </a:ext>
            </a:extLst>
          </p:cNvPr>
          <p:cNvSpPr>
            <a:spLocks noGrp="1"/>
          </p:cNvSpPr>
          <p:nvPr>
            <p:ph type="title"/>
          </p:nvPr>
        </p:nvSpPr>
        <p:spPr>
          <a:xfrm>
            <a:off x="611188" y="607813"/>
            <a:ext cx="3548830" cy="2622404"/>
          </a:xfrm>
        </p:spPr>
        <p:txBody>
          <a:bodyPr vert="horz" lIns="91440" tIns="45720" rIns="91440" bIns="45720" rtlCol="0" anchor="b">
            <a:noAutofit/>
          </a:bodyPr>
          <a:lstStyle/>
          <a:p>
            <a:r>
              <a:rPr lang="en-US" sz="3600" dirty="0">
                <a:solidFill>
                  <a:srgbClr val="262626"/>
                </a:solidFill>
              </a:rPr>
              <a:t>Simulations show star formation rate in galaxy mergers varies with time</a:t>
            </a:r>
          </a:p>
        </p:txBody>
      </p:sp>
      <p:sp>
        <p:nvSpPr>
          <p:cNvPr id="3" name="Content Placeholder 2">
            <a:extLst>
              <a:ext uri="{FF2B5EF4-FFF2-40B4-BE49-F238E27FC236}">
                <a16:creationId xmlns:a16="http://schemas.microsoft.com/office/drawing/2014/main" id="{7F4C3FA0-6659-DEC1-D889-C8C727676C14}"/>
              </a:ext>
            </a:extLst>
          </p:cNvPr>
          <p:cNvSpPr>
            <a:spLocks noGrp="1"/>
          </p:cNvSpPr>
          <p:nvPr>
            <p:ph sz="half" idx="1"/>
          </p:nvPr>
        </p:nvSpPr>
        <p:spPr>
          <a:xfrm>
            <a:off x="929141" y="4750904"/>
            <a:ext cx="2835464" cy="1231605"/>
          </a:xfrm>
        </p:spPr>
        <p:txBody>
          <a:bodyPr vert="horz" lIns="91440" tIns="45720" rIns="91440" bIns="45720" rtlCol="0" anchor="t">
            <a:normAutofit/>
          </a:bodyPr>
          <a:lstStyle/>
          <a:p>
            <a:r>
              <a:rPr lang="en-US" dirty="0">
                <a:solidFill>
                  <a:srgbClr val="262626"/>
                </a:solidFill>
              </a:rPr>
              <a:t>FIRE simulations: Moreno et al. 2019, MNRAS</a:t>
            </a:r>
          </a:p>
        </p:txBody>
      </p:sp>
      <p:sp useBgFill="1">
        <p:nvSpPr>
          <p:cNvPr id="85" name="Rectangle 8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FR in our fiducial run. Top panel: The sum of SFR in our two interacting galaxies, displayed at every 5 (thin solid grey, without smoothing) and 25 (thick solid purple, smoothed) Myr, and the sum of SFR in the two isolated galaxies (thick dashed purple). Bottom panel: SFR enhancement, defined as the star formation in the interacting systems divided by the SFR in the isolated galaxies. The dashed vertical lines indicate first and second pericentric passages, plus coalescence (see top panel of Fig. 2 for definitions). The galaxy-pair period, between first and second pericentric passage (times not masked in light grey), exhibits an extended period of enhanced star formation.">
            <a:extLst>
              <a:ext uri="{FF2B5EF4-FFF2-40B4-BE49-F238E27FC236}">
                <a16:creationId xmlns:a16="http://schemas.microsoft.com/office/drawing/2014/main" id="{4CC0B06E-2EF5-7420-C85F-FD31A84EBE6B}"/>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3672" r="-2997" b="50919"/>
          <a:stretch/>
        </p:blipFill>
        <p:spPr bwMode="auto">
          <a:xfrm>
            <a:off x="5462015" y="1545814"/>
            <a:ext cx="6439925" cy="3595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011BBF-E7ED-BC13-EA52-BEBA864BE795}"/>
              </a:ext>
            </a:extLst>
          </p:cNvPr>
          <p:cNvSpPr txBox="1"/>
          <p:nvPr/>
        </p:nvSpPr>
        <p:spPr>
          <a:xfrm>
            <a:off x="6150537" y="5202568"/>
            <a:ext cx="5182894" cy="461665"/>
          </a:xfrm>
          <a:prstGeom prst="rect">
            <a:avLst/>
          </a:prstGeom>
          <a:noFill/>
        </p:spPr>
        <p:txBody>
          <a:bodyPr wrap="none" rtlCol="0">
            <a:spAutoFit/>
          </a:bodyPr>
          <a:lstStyle/>
          <a:p>
            <a:r>
              <a:rPr lang="en-US" sz="2400" dirty="0"/>
              <a:t>Time since first passage (billions of years)</a:t>
            </a:r>
          </a:p>
        </p:txBody>
      </p:sp>
      <p:sp>
        <p:nvSpPr>
          <p:cNvPr id="5" name="TextBox 4">
            <a:extLst>
              <a:ext uri="{FF2B5EF4-FFF2-40B4-BE49-F238E27FC236}">
                <a16:creationId xmlns:a16="http://schemas.microsoft.com/office/drawing/2014/main" id="{D53A0E58-B5ED-01A8-D755-F1A2DABAC7F4}"/>
              </a:ext>
            </a:extLst>
          </p:cNvPr>
          <p:cNvSpPr txBox="1"/>
          <p:nvPr/>
        </p:nvSpPr>
        <p:spPr>
          <a:xfrm rot="16200000">
            <a:off x="2586169" y="2922999"/>
            <a:ext cx="5210272" cy="461665"/>
          </a:xfrm>
          <a:prstGeom prst="rect">
            <a:avLst/>
          </a:prstGeom>
          <a:noFill/>
        </p:spPr>
        <p:txBody>
          <a:bodyPr wrap="none" rtlCol="0">
            <a:spAutoFit/>
          </a:bodyPr>
          <a:lstStyle/>
          <a:p>
            <a:r>
              <a:rPr lang="en-US" sz="2400" dirty="0"/>
              <a:t>Star formation rate (solar masses per year)</a:t>
            </a:r>
          </a:p>
        </p:txBody>
      </p:sp>
    </p:spTree>
    <p:extLst>
      <p:ext uri="{BB962C8B-B14F-4D97-AF65-F5344CB8AC3E}">
        <p14:creationId xmlns:p14="http://schemas.microsoft.com/office/powerpoint/2010/main" val="857330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139C638-EA6A-E246-A6C2-5A9D7FDDA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770" b="31798"/>
          <a:stretch/>
        </p:blipFill>
        <p:spPr bwMode="auto">
          <a:xfrm>
            <a:off x="469557" y="4695519"/>
            <a:ext cx="8798011" cy="1706141"/>
          </a:xfrm>
          <a:prstGeom prst="rect">
            <a:avLst/>
          </a:prstGeom>
          <a:noFill/>
          <a:ln w="9525">
            <a:solidFill>
              <a:srgbClr val="000000"/>
            </a:solidFill>
            <a:round/>
            <a:headEnd/>
            <a:tailEnd/>
          </a:ln>
          <a:effectLst/>
          <a:extLst>
            <a:ext uri="{909E8E84-426E-40dd-AFC4-6F175D3DCCD1}">
              <a14:hiddenFill xmlns="" xmlns:a14="http://schemas.microsoft.com/office/drawing/2010/main">
                <a:blipFill dpi="0" rotWithShape="0">
                  <a:blip/>
                  <a:srcRect t="10976" b="10976"/>
                  <a:stretch>
                    <a:fillRect/>
                  </a:stretch>
                </a:blip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 name="Picture 9">
            <a:extLst>
              <a:ext uri="{FF2B5EF4-FFF2-40B4-BE49-F238E27FC236}">
                <a16:creationId xmlns:a16="http://schemas.microsoft.com/office/drawing/2014/main" id="{AADEFE14-7483-EB41-80B6-17C9AB2834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7438" y="456340"/>
            <a:ext cx="2875005" cy="5945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45A6A18-AD15-074D-A481-06FE7AA65CC5}"/>
              </a:ext>
            </a:extLst>
          </p:cNvPr>
          <p:cNvSpPr txBox="1"/>
          <p:nvPr/>
        </p:nvSpPr>
        <p:spPr>
          <a:xfrm>
            <a:off x="1223320" y="1779373"/>
            <a:ext cx="7542994" cy="984885"/>
          </a:xfrm>
          <a:prstGeom prst="rect">
            <a:avLst/>
          </a:prstGeom>
          <a:noFill/>
        </p:spPr>
        <p:txBody>
          <a:bodyPr wrap="square" rtlCol="0">
            <a:spAutoFit/>
          </a:bodyPr>
          <a:lstStyle/>
          <a:p>
            <a:pPr lvl="1"/>
            <a:endParaRPr lang="en-US" sz="2000" dirty="0">
              <a:latin typeface="Arial"/>
              <a:cs typeface="Arial"/>
            </a:endParaRPr>
          </a:p>
          <a:p>
            <a:pPr lvl="1"/>
            <a:endParaRPr lang="en-US" sz="2000" dirty="0">
              <a:latin typeface="Arial"/>
              <a:cs typeface="Arial"/>
            </a:endParaRPr>
          </a:p>
          <a:p>
            <a:endParaRPr lang="en-US" dirty="0"/>
          </a:p>
        </p:txBody>
      </p:sp>
      <p:sp>
        <p:nvSpPr>
          <p:cNvPr id="6" name="Title 5">
            <a:extLst>
              <a:ext uri="{FF2B5EF4-FFF2-40B4-BE49-F238E27FC236}">
                <a16:creationId xmlns:a16="http://schemas.microsoft.com/office/drawing/2014/main" id="{910B62AF-E52A-B94D-9A29-6BDE3FD0CF02}"/>
              </a:ext>
            </a:extLst>
          </p:cNvPr>
          <p:cNvSpPr>
            <a:spLocks noGrp="1"/>
          </p:cNvSpPr>
          <p:nvPr>
            <p:ph type="title" idx="4294967295"/>
          </p:nvPr>
        </p:nvSpPr>
        <p:spPr>
          <a:xfrm>
            <a:off x="67962" y="695808"/>
            <a:ext cx="9601200" cy="1083566"/>
          </a:xfrm>
        </p:spPr>
        <p:txBody>
          <a:bodyPr>
            <a:normAutofit/>
          </a:bodyPr>
          <a:lstStyle/>
          <a:p>
            <a:r>
              <a:rPr lang="en-US" sz="3600" dirty="0"/>
              <a:t>ALMA: the Atacama Large Millimeter Array</a:t>
            </a:r>
          </a:p>
        </p:txBody>
      </p:sp>
      <p:sp>
        <p:nvSpPr>
          <p:cNvPr id="9" name="Content Placeholder 6">
            <a:extLst>
              <a:ext uri="{FF2B5EF4-FFF2-40B4-BE49-F238E27FC236}">
                <a16:creationId xmlns:a16="http://schemas.microsoft.com/office/drawing/2014/main" id="{61CF4EBE-932D-BC4C-A261-4BE9B6C3D7F9}"/>
              </a:ext>
            </a:extLst>
          </p:cNvPr>
          <p:cNvSpPr txBox="1">
            <a:spLocks/>
          </p:cNvSpPr>
          <p:nvPr/>
        </p:nvSpPr>
        <p:spPr>
          <a:xfrm>
            <a:off x="864704" y="1710426"/>
            <a:ext cx="7901610" cy="3310128"/>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FontTx/>
              <a:buChar char="•"/>
            </a:pPr>
            <a:r>
              <a:rPr lang="en-US" dirty="0">
                <a:solidFill>
                  <a:srgbClr val="000000"/>
                </a:solidFill>
                <a:cs typeface="Arial"/>
              </a:rPr>
              <a:t>A global partnership: North America, Europe, East Asia, Chile</a:t>
            </a:r>
          </a:p>
          <a:p>
            <a:pPr>
              <a:buFontTx/>
              <a:buChar char="•"/>
            </a:pPr>
            <a:r>
              <a:rPr lang="en-US" dirty="0">
                <a:solidFill>
                  <a:srgbClr val="000000"/>
                </a:solidFill>
                <a:cs typeface="Arial"/>
              </a:rPr>
              <a:t>5000m (16,500 ft) site in Chilean Atacama desert</a:t>
            </a:r>
          </a:p>
          <a:p>
            <a:pPr>
              <a:buFontTx/>
              <a:buChar char="•"/>
            </a:pPr>
            <a:r>
              <a:rPr lang="en-US" dirty="0">
                <a:cs typeface="Arial"/>
              </a:rPr>
              <a:t>Main Array: 50 x 12m-diameter antennas</a:t>
            </a:r>
          </a:p>
          <a:p>
            <a:pPr lvl="1"/>
            <a:r>
              <a:rPr lang="en-US" sz="2400" dirty="0">
                <a:cs typeface="Arial"/>
              </a:rPr>
              <a:t>+ Total  Power Array 4 x 12m </a:t>
            </a:r>
          </a:p>
          <a:p>
            <a:pPr lvl="1"/>
            <a:r>
              <a:rPr lang="en-US" sz="2400" dirty="0">
                <a:cs typeface="Arial"/>
              </a:rPr>
              <a:t>+ Atacama Compact Array (12 x 7m-diameter antennas)</a:t>
            </a:r>
          </a:p>
          <a:p>
            <a:pPr marL="0" indent="0">
              <a:buFont typeface="Arial"/>
              <a:buNone/>
            </a:pPr>
            <a:endParaRPr lang="en-US" dirty="0"/>
          </a:p>
        </p:txBody>
      </p:sp>
    </p:spTree>
    <p:extLst>
      <p:ext uri="{BB962C8B-B14F-4D97-AF65-F5344CB8AC3E}">
        <p14:creationId xmlns:p14="http://schemas.microsoft.com/office/powerpoint/2010/main" val="277387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707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36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3715" name="Line 3"/>
          <p:cNvSpPr>
            <a:spLocks noChangeShapeType="1"/>
          </p:cNvSpPr>
          <p:nvPr/>
        </p:nvSpPr>
        <p:spPr bwMode="auto">
          <a:xfrm>
            <a:off x="3657601" y="1600201"/>
            <a:ext cx="282575" cy="531813"/>
          </a:xfrm>
          <a:prstGeom prst="line">
            <a:avLst/>
          </a:prstGeom>
          <a:noFill/>
          <a:ln w="2844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3716" name="Rectangle 4"/>
          <p:cNvSpPr>
            <a:spLocks noChangeArrowheads="1"/>
          </p:cNvSpPr>
          <p:nvPr/>
        </p:nvSpPr>
        <p:spPr bwMode="auto">
          <a:xfrm>
            <a:off x="1692276" y="1035051"/>
            <a:ext cx="3794125"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1047" rIns="90000" bIns="45000"/>
          <a:lstStyle/>
          <a:p>
            <a:pPr>
              <a:lnSpc>
                <a:spcPct val="97000"/>
              </a:lnSpc>
              <a:buClr>
                <a:srgbClr val="000000"/>
              </a:buClr>
              <a:buSzPct val="100000"/>
              <a:tabLst>
                <a:tab pos="723900" algn="l"/>
                <a:tab pos="1447800" algn="l"/>
                <a:tab pos="2171700" algn="l"/>
                <a:tab pos="2895600" algn="l"/>
                <a:tab pos="3619500" algn="l"/>
              </a:tabLst>
              <a:defRPr/>
            </a:pPr>
            <a:r>
              <a:rPr lang="en-US" sz="1600">
                <a:solidFill>
                  <a:srgbClr val="000000"/>
                </a:solidFill>
                <a:latin typeface="Arial Unicode MS" charset="0"/>
                <a:cs typeface="Arial Unicode MS" charset="0"/>
              </a:rPr>
              <a:t>43 km to Array Operations Site (AOS)</a:t>
            </a:r>
          </a:p>
          <a:p>
            <a:pPr>
              <a:lnSpc>
                <a:spcPct val="97000"/>
              </a:lnSpc>
              <a:buClr>
                <a:srgbClr val="000000"/>
              </a:buClr>
              <a:buSzPct val="100000"/>
              <a:tabLst>
                <a:tab pos="723900" algn="l"/>
                <a:tab pos="1447800" algn="l"/>
                <a:tab pos="2171700" algn="l"/>
                <a:tab pos="2895600" algn="l"/>
                <a:tab pos="3619500" algn="l"/>
              </a:tabLst>
              <a:defRPr/>
            </a:pPr>
            <a:r>
              <a:rPr lang="en-US" sz="1600">
                <a:solidFill>
                  <a:srgbClr val="000000"/>
                </a:solidFill>
                <a:latin typeface="Arial Unicode MS" charset="0"/>
                <a:cs typeface="Arial Unicode MS" charset="0"/>
              </a:rPr>
              <a:t>5,000m elevation</a:t>
            </a:r>
          </a:p>
        </p:txBody>
      </p:sp>
      <p:sp>
        <p:nvSpPr>
          <p:cNvPr id="243717" name="Line 5"/>
          <p:cNvSpPr>
            <a:spLocks noChangeShapeType="1"/>
          </p:cNvSpPr>
          <p:nvPr/>
        </p:nvSpPr>
        <p:spPr bwMode="auto">
          <a:xfrm>
            <a:off x="8364539" y="1616076"/>
            <a:ext cx="515937" cy="1128713"/>
          </a:xfrm>
          <a:prstGeom prst="line">
            <a:avLst/>
          </a:prstGeom>
          <a:noFill/>
          <a:ln w="2844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3718" name="Rectangle 6"/>
          <p:cNvSpPr>
            <a:spLocks noChangeArrowheads="1"/>
          </p:cNvSpPr>
          <p:nvPr/>
        </p:nvSpPr>
        <p:spPr bwMode="auto">
          <a:xfrm>
            <a:off x="6248400" y="1136651"/>
            <a:ext cx="4344988" cy="581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1047" rIns="90000" bIns="45000"/>
          <a:lstStyle/>
          <a:p>
            <a:pPr>
              <a:lnSpc>
                <a:spcPct val="97000"/>
              </a:lnSpc>
              <a:buClr>
                <a:srgbClr val="000000"/>
              </a:buClr>
              <a:buSzPct val="100000"/>
              <a:tabLst>
                <a:tab pos="723900" algn="l"/>
                <a:tab pos="1447800" algn="l"/>
                <a:tab pos="2171700" algn="l"/>
                <a:tab pos="2895600" algn="l"/>
                <a:tab pos="3619500" algn="l"/>
                <a:tab pos="4343400" algn="l"/>
              </a:tabLst>
              <a:defRPr/>
            </a:pPr>
            <a:r>
              <a:rPr lang="en-US" sz="1600">
                <a:solidFill>
                  <a:srgbClr val="000000"/>
                </a:solidFill>
                <a:latin typeface="Arial Unicode MS" charset="0"/>
                <a:cs typeface="Arial Unicode MS" charset="0"/>
              </a:rPr>
              <a:t>15 km to Operations Support Facility (OSF)</a:t>
            </a:r>
          </a:p>
          <a:p>
            <a:pPr>
              <a:lnSpc>
                <a:spcPct val="97000"/>
              </a:lnSpc>
              <a:buClr>
                <a:srgbClr val="000000"/>
              </a:buClr>
              <a:buSzPct val="100000"/>
              <a:tabLst>
                <a:tab pos="723900" algn="l"/>
                <a:tab pos="1447800" algn="l"/>
                <a:tab pos="2171700" algn="l"/>
                <a:tab pos="2895600" algn="l"/>
                <a:tab pos="3619500" algn="l"/>
                <a:tab pos="4343400" algn="l"/>
              </a:tabLst>
              <a:defRPr/>
            </a:pPr>
            <a:r>
              <a:rPr lang="en-US" sz="1600">
                <a:solidFill>
                  <a:srgbClr val="000000"/>
                </a:solidFill>
                <a:latin typeface="Arial Unicode MS" charset="0"/>
                <a:cs typeface="Arial Unicode MS" charset="0"/>
              </a:rPr>
              <a:t>2,900m elevation</a:t>
            </a:r>
          </a:p>
        </p:txBody>
      </p:sp>
      <p:sp>
        <p:nvSpPr>
          <p:cNvPr id="243719" name="Text Box 7"/>
          <p:cNvSpPr txBox="1">
            <a:spLocks noChangeArrowheads="1"/>
          </p:cNvSpPr>
          <p:nvPr/>
        </p:nvSpPr>
        <p:spPr bwMode="auto">
          <a:xfrm>
            <a:off x="8077200" y="6356351"/>
            <a:ext cx="2133600" cy="365125"/>
          </a:xfrm>
          <a:prstGeom prst="rect">
            <a:avLst/>
          </a:prstGeom>
          <a:noFill/>
          <a:ln w="9525">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1804" rIns="90000" bIns="45000"/>
          <a:lstStyle>
            <a:lvl1pPr defTabSz="457200">
              <a:tabLst>
                <a:tab pos="723900" algn="l"/>
                <a:tab pos="1447800" algn="l"/>
              </a:tabLst>
              <a:defRPr sz="2400">
                <a:solidFill>
                  <a:schemeClr val="tx1"/>
                </a:solidFill>
                <a:latin typeface="Arial" charset="0"/>
                <a:ea typeface="ＭＳ Ｐゴシック" charset="0"/>
                <a:cs typeface="ＭＳ Ｐゴシック" charset="0"/>
              </a:defRPr>
            </a:lvl1pPr>
            <a:lvl2pPr marL="742950" indent="-285750" defTabSz="457200">
              <a:tabLst>
                <a:tab pos="723900" algn="l"/>
                <a:tab pos="1447800" algn="l"/>
              </a:tabLst>
              <a:defRPr sz="2400">
                <a:solidFill>
                  <a:schemeClr val="tx1"/>
                </a:solidFill>
                <a:latin typeface="Arial" charset="0"/>
                <a:ea typeface="ＭＳ Ｐゴシック" charset="0"/>
              </a:defRPr>
            </a:lvl2pPr>
            <a:lvl3pPr marL="1143000" indent="-228600" defTabSz="457200">
              <a:tabLst>
                <a:tab pos="723900" algn="l"/>
                <a:tab pos="1447800" algn="l"/>
              </a:tabLst>
              <a:defRPr sz="2400">
                <a:solidFill>
                  <a:schemeClr val="tx1"/>
                </a:solidFill>
                <a:latin typeface="Arial" charset="0"/>
                <a:ea typeface="ＭＳ Ｐゴシック" charset="0"/>
              </a:defRPr>
            </a:lvl3pPr>
            <a:lvl4pPr marL="1600200" indent="-228600" defTabSz="457200">
              <a:tabLst>
                <a:tab pos="723900" algn="l"/>
                <a:tab pos="1447800" algn="l"/>
              </a:tabLst>
              <a:defRPr sz="2400">
                <a:solidFill>
                  <a:schemeClr val="tx1"/>
                </a:solidFill>
                <a:latin typeface="Arial" charset="0"/>
                <a:ea typeface="ＭＳ Ｐゴシック" charset="0"/>
              </a:defRPr>
            </a:lvl4pPr>
            <a:lvl5pPr marL="2057400" indent="-228600" defTabSz="457200">
              <a:tabLst>
                <a:tab pos="723900" algn="l"/>
                <a:tab pos="1447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buFont typeface="Times New Roman" charset="0"/>
              <a:buNone/>
              <a:defRPr/>
            </a:pPr>
            <a:fld id="{A097C6ED-B2AD-B144-84FE-38076E4E2DAD}" type="slidenum">
              <a:rPr lang="en-US" sz="1800">
                <a:solidFill>
                  <a:srgbClr val="000000"/>
                </a:solidFill>
                <a:latin typeface="Calibri" charset="0"/>
                <a:cs typeface="DejaVu Sans" charset="0"/>
              </a:rPr>
              <a:pPr eaLnBrk="1" hangingPunct="1">
                <a:lnSpc>
                  <a:spcPct val="97000"/>
                </a:lnSpc>
                <a:buClr>
                  <a:srgbClr val="000000"/>
                </a:buClr>
                <a:buSzPct val="100000"/>
                <a:buFont typeface="Times New Roman" charset="0"/>
                <a:buNone/>
                <a:defRPr/>
              </a:pPr>
              <a:t>14</a:t>
            </a:fld>
            <a:fld id="{7C4FF28A-572E-834B-87D7-359E7FE73246}" type="slidenum">
              <a:rPr lang="en-US" sz="1800">
                <a:solidFill>
                  <a:srgbClr val="000000"/>
                </a:solidFill>
                <a:latin typeface="Calibri" charset="0"/>
                <a:cs typeface="DejaVu Sans" charset="0"/>
              </a:rPr>
              <a:pPr eaLnBrk="1" hangingPunct="1">
                <a:lnSpc>
                  <a:spcPct val="97000"/>
                </a:lnSpc>
                <a:buClr>
                  <a:srgbClr val="000000"/>
                </a:buClr>
                <a:buSzPct val="100000"/>
                <a:buFont typeface="Times New Roman" charset="0"/>
                <a:buNone/>
                <a:defRPr/>
              </a:pPr>
              <a:t>14</a:t>
            </a:fld>
            <a:endParaRPr lang="en-US" sz="1800">
              <a:solidFill>
                <a:srgbClr val="000000"/>
              </a:solidFill>
              <a:latin typeface="Calibri" charset="0"/>
              <a:cs typeface="DejaVu Sans" charset="0"/>
            </a:endParaRPr>
          </a:p>
        </p:txBody>
      </p:sp>
      <p:sp>
        <p:nvSpPr>
          <p:cNvPr id="243720" name="Rectangle 8"/>
          <p:cNvSpPr>
            <a:spLocks noChangeArrowheads="1"/>
          </p:cNvSpPr>
          <p:nvPr/>
        </p:nvSpPr>
        <p:spPr bwMode="auto">
          <a:xfrm>
            <a:off x="2443163" y="152400"/>
            <a:ext cx="7085012" cy="730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8608" rIns="90000" bIns="45000"/>
          <a:lstStyle/>
          <a:p>
            <a:pPr algn="ctr">
              <a:lnSpc>
                <a:spcPct val="97000"/>
              </a:lnSpc>
              <a:buClr>
                <a:srgbClr val="000000"/>
              </a:buClr>
              <a:buSzPct val="100000"/>
              <a:tabLst>
                <a:tab pos="723900" algn="l"/>
                <a:tab pos="1447800" algn="l"/>
                <a:tab pos="2171700" algn="l"/>
                <a:tab pos="2895600" algn="l"/>
                <a:tab pos="3619500" algn="l"/>
                <a:tab pos="4343400" algn="l"/>
                <a:tab pos="5067300" algn="l"/>
                <a:tab pos="5791200" algn="l"/>
                <a:tab pos="6515100" algn="l"/>
              </a:tabLst>
              <a:defRPr/>
            </a:pPr>
            <a:r>
              <a:rPr lang="en-US" sz="3600">
                <a:solidFill>
                  <a:srgbClr val="FFF202"/>
                </a:solidFill>
                <a:cs typeface="DejaVu Sans" charset="0"/>
              </a:rPr>
              <a:t>The Road To ALMA</a:t>
            </a:r>
            <a:endParaRPr lang="en-US" sz="3600" u="sng">
              <a:solidFill>
                <a:srgbClr val="E6E697"/>
              </a:solidFill>
              <a:latin typeface="Comic Sans MS" charset="0"/>
              <a:cs typeface="DejaVu Sans" charset="0"/>
            </a:endParaRPr>
          </a:p>
        </p:txBody>
      </p:sp>
    </p:spTree>
    <p:extLst>
      <p:ext uri="{BB962C8B-B14F-4D97-AF65-F5344CB8AC3E}">
        <p14:creationId xmlns:p14="http://schemas.microsoft.com/office/powerpoint/2010/main" val="4116772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2209800" y="609600"/>
            <a:ext cx="7773988" cy="1144588"/>
          </a:xfrm>
          <a:ln>
            <a:solidFill>
              <a:srgbClr val="000000"/>
            </a:solidFill>
            <a:round/>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lIns="90000" tIns="51804" rIns="90000" bIns="45000" rtlCol="0" anchor="ctr">
            <a:normAutofit/>
          </a:bodyPr>
          <a:lstStyle/>
          <a:p>
            <a:pPr eaLnBrk="1" hangingPunct="1">
              <a:defRPr/>
            </a:pPr>
            <a:endParaRPr lang="en-US"/>
          </a:p>
        </p:txBody>
      </p:sp>
      <p:pic>
        <p:nvPicPr>
          <p:cNvPr id="249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1" y="0"/>
            <a:ext cx="11149013" cy="6858000"/>
          </a:xfrm>
          <a:prstGeom prst="rect">
            <a:avLst/>
          </a:prstGeom>
          <a:noFill/>
          <a:ln w="9525">
            <a:solidFill>
              <a:srgbClr val="000000"/>
            </a:solid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498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538" y="1"/>
            <a:ext cx="3700462" cy="3141663"/>
          </a:xfrm>
          <a:prstGeom prst="rect">
            <a:avLst/>
          </a:prstGeom>
          <a:noFill/>
          <a:ln w="9525">
            <a:solidFill>
              <a:srgbClr val="000000"/>
            </a:solid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49861" name="Rectangle 5"/>
          <p:cNvSpPr>
            <a:spLocks noChangeArrowheads="1"/>
          </p:cNvSpPr>
          <p:nvPr/>
        </p:nvSpPr>
        <p:spPr bwMode="auto">
          <a:xfrm>
            <a:off x="317501" y="0"/>
            <a:ext cx="7085013" cy="730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56340" rIns="90000" bIns="45000"/>
          <a:lstStyle/>
          <a:p>
            <a:pPr algn="ctr">
              <a:lnSpc>
                <a:spcPct val="97000"/>
              </a:lnSpc>
              <a:buClr>
                <a:srgbClr val="000000"/>
              </a:buClr>
              <a:buSzPct val="100000"/>
              <a:tabLst>
                <a:tab pos="723900" algn="l"/>
                <a:tab pos="1447800" algn="l"/>
                <a:tab pos="2171700" algn="l"/>
                <a:tab pos="2895600" algn="l"/>
                <a:tab pos="3619500" algn="l"/>
                <a:tab pos="4343400" algn="l"/>
                <a:tab pos="5067300" algn="l"/>
                <a:tab pos="5791200" algn="l"/>
                <a:tab pos="6515100" algn="l"/>
              </a:tabLst>
              <a:defRPr/>
            </a:pPr>
            <a:r>
              <a:rPr lang="en-US" sz="3000">
                <a:solidFill>
                  <a:srgbClr val="FFF202"/>
                </a:solidFill>
                <a:cs typeface="DejaVu Sans" charset="0"/>
              </a:rPr>
              <a:t>First European antenna </a:t>
            </a:r>
          </a:p>
          <a:p>
            <a:pPr algn="ctr">
              <a:lnSpc>
                <a:spcPct val="97000"/>
              </a:lnSpc>
              <a:buClr>
                <a:srgbClr val="000000"/>
              </a:buClr>
              <a:buSzPct val="100000"/>
              <a:tabLst>
                <a:tab pos="723900" algn="l"/>
                <a:tab pos="1447800" algn="l"/>
                <a:tab pos="2171700" algn="l"/>
                <a:tab pos="2895600" algn="l"/>
                <a:tab pos="3619500" algn="l"/>
                <a:tab pos="4343400" algn="l"/>
                <a:tab pos="5067300" algn="l"/>
                <a:tab pos="5791200" algn="l"/>
                <a:tab pos="6515100" algn="l"/>
              </a:tabLst>
              <a:defRPr/>
            </a:pPr>
            <a:r>
              <a:rPr lang="en-US" sz="2000">
                <a:solidFill>
                  <a:srgbClr val="FFF202"/>
                </a:solidFill>
                <a:cs typeface="DejaVu Sans" charset="0"/>
              </a:rPr>
              <a:t>(21 April 2011)</a:t>
            </a:r>
            <a:endParaRPr lang="en-US" sz="2000">
              <a:solidFill>
                <a:srgbClr val="E6E697"/>
              </a:solidFill>
              <a:latin typeface="Comic Sans MS" charset="0"/>
              <a:cs typeface="DejaVu Sans" charset="0"/>
            </a:endParaRPr>
          </a:p>
        </p:txBody>
      </p:sp>
    </p:spTree>
    <p:extLst>
      <p:ext uri="{BB962C8B-B14F-4D97-AF65-F5344CB8AC3E}">
        <p14:creationId xmlns:p14="http://schemas.microsoft.com/office/powerpoint/2010/main" val="2966207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1562151" y="694908"/>
            <a:ext cx="8686800" cy="609600"/>
          </a:xfrm>
        </p:spPr>
        <p:txBody>
          <a:bodyPr>
            <a:normAutofit fontScale="90000"/>
          </a:bodyPr>
          <a:lstStyle/>
          <a:p>
            <a:pPr eaLnBrk="1" hangingPunct="1"/>
            <a:r>
              <a:rPr lang="en-US" sz="3600" dirty="0">
                <a:solidFill>
                  <a:schemeClr val="tx1"/>
                </a:solidFill>
                <a:ea typeface="ＭＳ Ｐゴシック" charset="0"/>
                <a:cs typeface="ＭＳ Ｐゴシック" charset="0"/>
              </a:rPr>
              <a:t>ALMA Band 3 (3 mm or 100 GHz)</a:t>
            </a:r>
            <a:endParaRPr lang="en-US" dirty="0">
              <a:solidFill>
                <a:schemeClr val="tx1"/>
              </a:solidFill>
              <a:ea typeface="ＭＳ Ｐゴシック" charset="0"/>
              <a:cs typeface="ＭＳ Ｐゴシック" charset="0"/>
            </a:endParaRPr>
          </a:p>
        </p:txBody>
      </p:sp>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231" y="1886712"/>
            <a:ext cx="3684588" cy="329565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pic>
      <p:pic>
        <p:nvPicPr>
          <p:cNvPr id="48133" name="Picture 6"/>
          <p:cNvPicPr>
            <a:picLocks noChangeAspect="1" noChangeArrowheads="1"/>
          </p:cNvPicPr>
          <p:nvPr/>
        </p:nvPicPr>
        <p:blipFill>
          <a:blip r:embed="rId4">
            <a:extLst>
              <a:ext uri="{28A0092B-C50C-407E-A947-70E740481C1C}">
                <a14:useLocalDpi xmlns:a14="http://schemas.microsoft.com/office/drawing/2010/main" val="0"/>
              </a:ext>
            </a:extLst>
          </a:blip>
          <a:srcRect l="5107" r="2979"/>
          <a:stretch>
            <a:fillRect/>
          </a:stretch>
        </p:blipFill>
        <p:spPr bwMode="auto">
          <a:xfrm>
            <a:off x="1524000" y="1524000"/>
            <a:ext cx="2743200" cy="4114800"/>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8134" name="Rectangle 7"/>
          <p:cNvSpPr>
            <a:spLocks noChangeArrowheads="1"/>
          </p:cNvSpPr>
          <p:nvPr/>
        </p:nvSpPr>
        <p:spPr bwMode="auto">
          <a:xfrm>
            <a:off x="1538492" y="1600200"/>
            <a:ext cx="34090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Lens</a:t>
            </a:r>
          </a:p>
        </p:txBody>
      </p:sp>
      <p:sp>
        <p:nvSpPr>
          <p:cNvPr id="48135" name="Rectangle 8"/>
          <p:cNvSpPr>
            <a:spLocks noChangeArrowheads="1"/>
          </p:cNvSpPr>
          <p:nvPr/>
        </p:nvSpPr>
        <p:spPr bwMode="auto">
          <a:xfrm>
            <a:off x="1539275" y="1828800"/>
            <a:ext cx="67112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Feed Horn</a:t>
            </a:r>
          </a:p>
        </p:txBody>
      </p:sp>
      <p:sp>
        <p:nvSpPr>
          <p:cNvPr id="48136" name="Rectangle 9"/>
          <p:cNvSpPr>
            <a:spLocks noChangeArrowheads="1"/>
          </p:cNvSpPr>
          <p:nvPr/>
        </p:nvSpPr>
        <p:spPr bwMode="auto">
          <a:xfrm>
            <a:off x="1739911" y="2209800"/>
            <a:ext cx="38098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OMT</a:t>
            </a:r>
          </a:p>
        </p:txBody>
      </p:sp>
      <p:sp>
        <p:nvSpPr>
          <p:cNvPr id="48137" name="Rectangle 10"/>
          <p:cNvSpPr>
            <a:spLocks noChangeArrowheads="1"/>
          </p:cNvSpPr>
          <p:nvPr/>
        </p:nvSpPr>
        <p:spPr bwMode="auto">
          <a:xfrm>
            <a:off x="3549229" y="4267200"/>
            <a:ext cx="63425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15 K Stage</a:t>
            </a:r>
          </a:p>
        </p:txBody>
      </p:sp>
      <p:sp>
        <p:nvSpPr>
          <p:cNvPr id="48138" name="Rectangle 11"/>
          <p:cNvSpPr>
            <a:spLocks noChangeArrowheads="1"/>
          </p:cNvSpPr>
          <p:nvPr/>
        </p:nvSpPr>
        <p:spPr bwMode="auto">
          <a:xfrm>
            <a:off x="3539952" y="3657600"/>
            <a:ext cx="58295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4 K Stage</a:t>
            </a:r>
          </a:p>
        </p:txBody>
      </p:sp>
      <p:sp>
        <p:nvSpPr>
          <p:cNvPr id="48139" name="Rectangle 12"/>
          <p:cNvSpPr>
            <a:spLocks noChangeArrowheads="1"/>
          </p:cNvSpPr>
          <p:nvPr/>
        </p:nvSpPr>
        <p:spPr bwMode="auto">
          <a:xfrm>
            <a:off x="3544421" y="4800600"/>
            <a:ext cx="64387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80 K Stage</a:t>
            </a:r>
          </a:p>
        </p:txBody>
      </p:sp>
      <p:sp>
        <p:nvSpPr>
          <p:cNvPr id="48140" name="Rectangle 13"/>
          <p:cNvSpPr>
            <a:spLocks noChangeArrowheads="1"/>
          </p:cNvSpPr>
          <p:nvPr/>
        </p:nvSpPr>
        <p:spPr bwMode="auto">
          <a:xfrm>
            <a:off x="1562151" y="4724401"/>
            <a:ext cx="86508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300 K Vacuum</a:t>
            </a:r>
          </a:p>
          <a:p>
            <a:pPr marL="36513" algn="ctr"/>
            <a:r>
              <a:rPr lang="en-US" sz="1000" b="1">
                <a:cs typeface="Arial" charset="0"/>
                <a:sym typeface="Arial" charset="0"/>
              </a:rPr>
              <a:t>Flange</a:t>
            </a:r>
          </a:p>
        </p:txBody>
      </p:sp>
      <p:sp>
        <p:nvSpPr>
          <p:cNvPr id="48141" name="Rectangle 14"/>
          <p:cNvSpPr>
            <a:spLocks noChangeArrowheads="1"/>
          </p:cNvSpPr>
          <p:nvPr/>
        </p:nvSpPr>
        <p:spPr bwMode="auto">
          <a:xfrm>
            <a:off x="3389910" y="2438401"/>
            <a:ext cx="91638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Pol0 2SB Mixer</a:t>
            </a:r>
          </a:p>
          <a:p>
            <a:pPr marL="36513" algn="ctr"/>
            <a:r>
              <a:rPr lang="en-US" sz="1000" b="1">
                <a:cs typeface="Arial" charset="0"/>
                <a:sym typeface="Arial" charset="0"/>
              </a:rPr>
              <a:t>Assembly</a:t>
            </a:r>
          </a:p>
        </p:txBody>
      </p:sp>
      <p:sp>
        <p:nvSpPr>
          <p:cNvPr id="48142" name="Rectangle 15"/>
          <p:cNvSpPr>
            <a:spLocks noChangeArrowheads="1"/>
          </p:cNvSpPr>
          <p:nvPr/>
        </p:nvSpPr>
        <p:spPr bwMode="auto">
          <a:xfrm>
            <a:off x="1565918" y="2514601"/>
            <a:ext cx="90676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Pol1 2SB Mixer</a:t>
            </a:r>
          </a:p>
          <a:p>
            <a:pPr marL="36513" algn="ctr"/>
            <a:r>
              <a:rPr lang="en-US" sz="1000" b="1">
                <a:cs typeface="Arial" charset="0"/>
                <a:sym typeface="Arial" charset="0"/>
              </a:rPr>
              <a:t>Assembly</a:t>
            </a:r>
          </a:p>
        </p:txBody>
      </p:sp>
      <p:sp>
        <p:nvSpPr>
          <p:cNvPr id="48143" name="Rectangle 16"/>
          <p:cNvSpPr>
            <a:spLocks noChangeArrowheads="1"/>
          </p:cNvSpPr>
          <p:nvPr/>
        </p:nvSpPr>
        <p:spPr bwMode="auto">
          <a:xfrm>
            <a:off x="1567168" y="3048001"/>
            <a:ext cx="8121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37253" bIns="0">
            <a:spAutoFit/>
          </a:bodyPr>
          <a:lstStyle/>
          <a:p>
            <a:pPr marL="36513" algn="ctr"/>
            <a:r>
              <a:rPr lang="en-US" sz="1000" b="1">
                <a:cs typeface="Arial" charset="0"/>
                <a:sym typeface="Arial" charset="0"/>
              </a:rPr>
              <a:t>IF Amplifiers</a:t>
            </a:r>
          </a:p>
          <a:p>
            <a:pPr marL="36513" algn="ctr"/>
            <a:r>
              <a:rPr lang="en-US" sz="1000" b="1">
                <a:cs typeface="Arial" charset="0"/>
                <a:sym typeface="Arial" charset="0"/>
              </a:rPr>
              <a:t> and Isolators</a:t>
            </a:r>
          </a:p>
        </p:txBody>
      </p:sp>
      <p:sp>
        <p:nvSpPr>
          <p:cNvPr id="48144" name="Line 17"/>
          <p:cNvSpPr>
            <a:spLocks noChangeShapeType="1"/>
          </p:cNvSpPr>
          <p:nvPr/>
        </p:nvSpPr>
        <p:spPr bwMode="auto">
          <a:xfrm flipH="1">
            <a:off x="1905001" y="1676400"/>
            <a:ext cx="684213" cy="0"/>
          </a:xfrm>
          <a:prstGeom prst="line">
            <a:avLst/>
          </a:prstGeom>
          <a:noFill/>
          <a:ln w="127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48145" name="Line 18"/>
          <p:cNvSpPr>
            <a:spLocks noChangeShapeType="1"/>
          </p:cNvSpPr>
          <p:nvPr/>
        </p:nvSpPr>
        <p:spPr bwMode="auto">
          <a:xfrm flipH="1">
            <a:off x="2133601" y="1905000"/>
            <a:ext cx="536575" cy="0"/>
          </a:xfrm>
          <a:prstGeom prst="line">
            <a:avLst/>
          </a:prstGeom>
          <a:noFill/>
          <a:ln w="127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48146" name="Line 19"/>
          <p:cNvSpPr>
            <a:spLocks noChangeShapeType="1"/>
          </p:cNvSpPr>
          <p:nvPr/>
        </p:nvSpPr>
        <p:spPr bwMode="auto">
          <a:xfrm flipH="1">
            <a:off x="2133600" y="2286000"/>
            <a:ext cx="742950" cy="0"/>
          </a:xfrm>
          <a:prstGeom prst="line">
            <a:avLst/>
          </a:prstGeom>
          <a:noFill/>
          <a:ln w="127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48147" name="Line 20"/>
          <p:cNvSpPr>
            <a:spLocks noChangeShapeType="1"/>
          </p:cNvSpPr>
          <p:nvPr/>
        </p:nvSpPr>
        <p:spPr bwMode="auto">
          <a:xfrm rot="10800000" flipH="1">
            <a:off x="3429000" y="2743201"/>
            <a:ext cx="388938" cy="106363"/>
          </a:xfrm>
          <a:prstGeom prst="line">
            <a:avLst/>
          </a:prstGeom>
          <a:noFill/>
          <a:ln w="127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48148" name="Line 21"/>
          <p:cNvSpPr>
            <a:spLocks noChangeShapeType="1"/>
          </p:cNvSpPr>
          <p:nvPr/>
        </p:nvSpPr>
        <p:spPr bwMode="auto">
          <a:xfrm rot="10800000">
            <a:off x="2286000" y="2743200"/>
            <a:ext cx="433388" cy="63500"/>
          </a:xfrm>
          <a:prstGeom prst="line">
            <a:avLst/>
          </a:prstGeom>
          <a:noFill/>
          <a:ln w="127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48149" name="Line 22"/>
          <p:cNvSpPr>
            <a:spLocks noChangeShapeType="1"/>
          </p:cNvSpPr>
          <p:nvPr/>
        </p:nvSpPr>
        <p:spPr bwMode="auto">
          <a:xfrm rot="10800000">
            <a:off x="2362200" y="3200401"/>
            <a:ext cx="374650" cy="80963"/>
          </a:xfrm>
          <a:prstGeom prst="line">
            <a:avLst/>
          </a:prstGeom>
          <a:noFill/>
          <a:ln w="127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48150" name="Line 23"/>
          <p:cNvSpPr>
            <a:spLocks noChangeShapeType="1"/>
          </p:cNvSpPr>
          <p:nvPr/>
        </p:nvSpPr>
        <p:spPr bwMode="auto">
          <a:xfrm rot="10800000">
            <a:off x="2133600" y="5029200"/>
            <a:ext cx="336550" cy="406400"/>
          </a:xfrm>
          <a:prstGeom prst="line">
            <a:avLst/>
          </a:prstGeom>
          <a:noFill/>
          <a:ln w="127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sp>
        <p:nvSpPr>
          <p:cNvPr id="180248" name="Text Box 24"/>
          <p:cNvSpPr txBox="1">
            <a:spLocks noChangeArrowheads="1"/>
          </p:cNvSpPr>
          <p:nvPr/>
        </p:nvSpPr>
        <p:spPr bwMode="auto">
          <a:xfrm>
            <a:off x="5476876" y="3505200"/>
            <a:ext cx="2066925" cy="304800"/>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dirty="0"/>
              <a:t>ALMA Requirement</a:t>
            </a:r>
            <a:endParaRPr lang="en-US" sz="1400" b="1" dirty="0">
              <a:solidFill>
                <a:schemeClr val="bg2"/>
              </a:solidFill>
            </a:endParaRPr>
          </a:p>
        </p:txBody>
      </p:sp>
      <p:sp>
        <p:nvSpPr>
          <p:cNvPr id="180250" name="Text Box 26"/>
          <p:cNvSpPr txBox="1">
            <a:spLocks noChangeArrowheads="1"/>
          </p:cNvSpPr>
          <p:nvPr/>
        </p:nvSpPr>
        <p:spPr bwMode="auto">
          <a:xfrm>
            <a:off x="7543801" y="1905000"/>
            <a:ext cx="184731" cy="36933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a:latin typeface="Times New Roman" charset="0"/>
            </a:endParaRPr>
          </a:p>
        </p:txBody>
      </p:sp>
      <p:sp>
        <p:nvSpPr>
          <p:cNvPr id="180251" name="Text Box 27"/>
          <p:cNvSpPr txBox="1">
            <a:spLocks noChangeArrowheads="1"/>
          </p:cNvSpPr>
          <p:nvPr/>
        </p:nvSpPr>
        <p:spPr bwMode="auto">
          <a:xfrm>
            <a:off x="9295325" y="3570083"/>
            <a:ext cx="183095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dirty="0"/>
              <a:t>built by NRC</a:t>
            </a:r>
            <a:r>
              <a:rPr lang="en-CA" dirty="0"/>
              <a:t>’</a:t>
            </a:r>
            <a:r>
              <a:rPr lang="en-US" dirty="0"/>
              <a:t>s</a:t>
            </a:r>
          </a:p>
          <a:p>
            <a:pPr eaLnBrk="1" hangingPunct="1">
              <a:defRPr/>
            </a:pPr>
            <a:r>
              <a:rPr lang="en-US" dirty="0"/>
              <a:t>Herzberg Institute</a:t>
            </a:r>
          </a:p>
          <a:p>
            <a:pPr eaLnBrk="1" hangingPunct="1">
              <a:defRPr/>
            </a:pPr>
            <a:r>
              <a:rPr lang="en-US" dirty="0"/>
              <a:t>of Astrophysics</a:t>
            </a:r>
          </a:p>
          <a:p>
            <a:pPr eaLnBrk="1" hangingPunct="1">
              <a:defRPr/>
            </a:pPr>
            <a:r>
              <a:rPr lang="en-US" dirty="0"/>
              <a:t>in Victoria B.C.</a:t>
            </a:r>
            <a:endParaRPr lang="en-US" dirty="0">
              <a:latin typeface="Times New Roman" charset="0"/>
            </a:endParaRPr>
          </a:p>
        </p:txBody>
      </p:sp>
      <p:sp>
        <p:nvSpPr>
          <p:cNvPr id="48155" name="Text Box 28"/>
          <p:cNvSpPr txBox="1">
            <a:spLocks noChangeArrowheads="1"/>
          </p:cNvSpPr>
          <p:nvPr/>
        </p:nvSpPr>
        <p:spPr bwMode="auto">
          <a:xfrm>
            <a:off x="1524000" y="5867401"/>
            <a:ext cx="8388096"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Major sub-components contracted out to Canadian industry</a:t>
            </a:r>
          </a:p>
        </p:txBody>
      </p:sp>
      <p:cxnSp>
        <p:nvCxnSpPr>
          <p:cNvPr id="3" name="Straight Connector 2">
            <a:extLst>
              <a:ext uri="{FF2B5EF4-FFF2-40B4-BE49-F238E27FC236}">
                <a16:creationId xmlns:a16="http://schemas.microsoft.com/office/drawing/2014/main" id="{71F35377-6387-5F6F-88EE-BFB039344A25}"/>
              </a:ext>
            </a:extLst>
          </p:cNvPr>
          <p:cNvCxnSpPr/>
          <p:nvPr/>
        </p:nvCxnSpPr>
        <p:spPr>
          <a:xfrm>
            <a:off x="5718048" y="3810000"/>
            <a:ext cx="247497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56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Peck_arr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TextBox 1"/>
          <p:cNvSpPr txBox="1">
            <a:spLocks noChangeArrowheads="1"/>
          </p:cNvSpPr>
          <p:nvPr/>
        </p:nvSpPr>
        <p:spPr bwMode="auto">
          <a:xfrm>
            <a:off x="1524000" y="6211888"/>
            <a:ext cx="2241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(slides courtesy </a:t>
            </a:r>
          </a:p>
          <a:p>
            <a:r>
              <a:rPr lang="en-US" sz="1800"/>
              <a:t>Alison Peck, NRAO)</a:t>
            </a:r>
          </a:p>
        </p:txBody>
      </p:sp>
    </p:spTree>
    <p:extLst>
      <p:ext uri="{BB962C8B-B14F-4D97-AF65-F5344CB8AC3E}">
        <p14:creationId xmlns:p14="http://schemas.microsoft.com/office/powerpoint/2010/main" val="882414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Peck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88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Peck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96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381A4D-D01F-BB83-DA61-D94EE0AE502B}"/>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Outline</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0666F1-3209-FE5E-4B35-7B9E2A390846}"/>
              </a:ext>
            </a:extLst>
          </p:cNvPr>
          <p:cNvSpPr>
            <a:spLocks noGrp="1"/>
          </p:cNvSpPr>
          <p:nvPr>
            <p:ph idx="1"/>
          </p:nvPr>
        </p:nvSpPr>
        <p:spPr>
          <a:xfrm>
            <a:off x="5140934" y="469900"/>
            <a:ext cx="5953630" cy="4111228"/>
          </a:xfrm>
        </p:spPr>
        <p:txBody>
          <a:bodyPr anchor="ctr">
            <a:normAutofit/>
          </a:bodyPr>
          <a:lstStyle/>
          <a:p>
            <a:r>
              <a:rPr lang="en-US" dirty="0"/>
              <a:t>Introduction </a:t>
            </a:r>
          </a:p>
          <a:p>
            <a:pPr lvl="1"/>
            <a:r>
              <a:rPr lang="en-US" dirty="0"/>
              <a:t>My path into radio astronomy</a:t>
            </a:r>
          </a:p>
          <a:p>
            <a:pPr lvl="1"/>
            <a:r>
              <a:rPr lang="en-US" dirty="0"/>
              <a:t>What we can learn from </a:t>
            </a:r>
            <a:r>
              <a:rPr lang="en-US" dirty="0" err="1"/>
              <a:t>millimetre</a:t>
            </a:r>
            <a:r>
              <a:rPr lang="en-US" dirty="0"/>
              <a:t> wavelength observations of galaxies</a:t>
            </a:r>
          </a:p>
          <a:p>
            <a:r>
              <a:rPr lang="en-US" dirty="0"/>
              <a:t>The Atacama Large Millimeter Array </a:t>
            </a:r>
          </a:p>
          <a:p>
            <a:r>
              <a:rPr lang="en-US" dirty="0"/>
              <a:t>Star-forming gas clouds in two nearby galaxy mergers: observations and simulations</a:t>
            </a:r>
          </a:p>
          <a:p>
            <a:r>
              <a:rPr lang="en-US" dirty="0"/>
              <a:t>Summary</a:t>
            </a:r>
          </a:p>
        </p:txBody>
      </p:sp>
      <p:pic>
        <p:nvPicPr>
          <p:cNvPr id="4" name="Picture 4" descr="full_colour_tagline_reverse">
            <a:extLst>
              <a:ext uri="{FF2B5EF4-FFF2-40B4-BE49-F238E27FC236}">
                <a16:creationId xmlns:a16="http://schemas.microsoft.com/office/drawing/2014/main" id="{CC929E47-F090-2072-C061-BF42C7677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365" y="5403355"/>
            <a:ext cx="1843842" cy="1308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ACD23D3-C685-141A-659D-39B7C6C72074}"/>
              </a:ext>
            </a:extLst>
          </p:cNvPr>
          <p:cNvSpPr txBox="1">
            <a:spLocks noChangeArrowheads="1"/>
          </p:cNvSpPr>
          <p:nvPr/>
        </p:nvSpPr>
        <p:spPr>
          <a:xfrm>
            <a:off x="4654296" y="4581128"/>
            <a:ext cx="5651432" cy="2242594"/>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90000"/>
              </a:lnSpc>
              <a:buFont typeface="Arial"/>
              <a:buNone/>
            </a:pPr>
            <a:r>
              <a:rPr lang="en-US" sz="2000" dirty="0">
                <a:solidFill>
                  <a:schemeClr val="tx1"/>
                </a:solidFill>
                <a:ea typeface="ＭＳ Ｐゴシック" charset="0"/>
                <a:cs typeface="ＭＳ Ｐゴシック" charset="0"/>
              </a:rPr>
              <a:t>With research support from</a:t>
            </a:r>
            <a:endParaRPr lang="en-US" sz="2800" dirty="0">
              <a:solidFill>
                <a:schemeClr val="tx1"/>
              </a:solidFill>
              <a:ea typeface="ＭＳ Ｐゴシック" charset="0"/>
              <a:cs typeface="ＭＳ Ｐゴシック" charset="0"/>
            </a:endParaRPr>
          </a:p>
          <a:p>
            <a:pPr lvl="1">
              <a:lnSpc>
                <a:spcPct val="90000"/>
              </a:lnSpc>
            </a:pPr>
            <a:r>
              <a:rPr lang="en-US" sz="1800" dirty="0">
                <a:solidFill>
                  <a:schemeClr val="tx1"/>
                </a:solidFill>
                <a:ea typeface="ＭＳ Ｐゴシック" charset="0"/>
              </a:rPr>
              <a:t>NSERC (research grants, student scholarships)</a:t>
            </a:r>
          </a:p>
          <a:p>
            <a:pPr lvl="1">
              <a:lnSpc>
                <a:spcPct val="90000"/>
              </a:lnSpc>
            </a:pPr>
            <a:r>
              <a:rPr lang="en-US" sz="1800" dirty="0">
                <a:solidFill>
                  <a:schemeClr val="tx1"/>
                </a:solidFill>
                <a:ea typeface="ＭＳ Ｐゴシック" charset="0"/>
              </a:rPr>
              <a:t>The Ontario Government (student scholarships)</a:t>
            </a:r>
          </a:p>
          <a:p>
            <a:pPr lvl="1">
              <a:lnSpc>
                <a:spcPct val="90000"/>
              </a:lnSpc>
            </a:pPr>
            <a:r>
              <a:rPr lang="en-US" sz="1800" dirty="0">
                <a:solidFill>
                  <a:schemeClr val="tx1"/>
                </a:solidFill>
                <a:ea typeface="ＭＳ Ｐゴシック" charset="0"/>
              </a:rPr>
              <a:t>The Canada Research Chairs program</a:t>
            </a:r>
          </a:p>
          <a:p>
            <a:pPr lvl="1">
              <a:lnSpc>
                <a:spcPct val="90000"/>
              </a:lnSpc>
            </a:pPr>
            <a:r>
              <a:rPr lang="en-US" sz="1800" dirty="0">
                <a:solidFill>
                  <a:schemeClr val="tx1"/>
                </a:solidFill>
                <a:ea typeface="ＭＳ Ｐゴシック" charset="0"/>
              </a:rPr>
              <a:t>NRC (ALMA construction and operations)</a:t>
            </a:r>
          </a:p>
          <a:p>
            <a:pPr lvl="1">
              <a:lnSpc>
                <a:spcPct val="90000"/>
              </a:lnSpc>
            </a:pPr>
            <a:r>
              <a:rPr lang="en-US" sz="1800" dirty="0">
                <a:solidFill>
                  <a:schemeClr val="tx1"/>
                </a:solidFill>
                <a:ea typeface="ＭＳ Ｐゴシック" charset="0"/>
              </a:rPr>
              <a:t>CFI (ALMA construction)</a:t>
            </a:r>
          </a:p>
        </p:txBody>
      </p:sp>
    </p:spTree>
    <p:extLst>
      <p:ext uri="{BB962C8B-B14F-4D97-AF65-F5344CB8AC3E}">
        <p14:creationId xmlns:p14="http://schemas.microsoft.com/office/powerpoint/2010/main" val="3133376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Peck_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005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Peck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025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Peck_16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593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Peck_32in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67898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Peck_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457200"/>
            <a:ext cx="10066338" cy="777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59535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eck_cube">
            <a:extLst>
              <a:ext uri="{FF2B5EF4-FFF2-40B4-BE49-F238E27FC236}">
                <a16:creationId xmlns:a16="http://schemas.microsoft.com/office/drawing/2014/main" id="{33638E3B-64F4-234A-B22D-D1716C293D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78" b="13557"/>
          <a:stretch/>
        </p:blipFill>
        <p:spPr bwMode="auto">
          <a:xfrm>
            <a:off x="1195522" y="340699"/>
            <a:ext cx="10049128" cy="617660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E22D9ADF-3488-8645-8CC4-517985368714}"/>
              </a:ext>
            </a:extLst>
          </p:cNvPr>
          <p:cNvSpPr txBox="1"/>
          <p:nvPr/>
        </p:nvSpPr>
        <p:spPr>
          <a:xfrm>
            <a:off x="1195522" y="6013174"/>
            <a:ext cx="2648802" cy="369332"/>
          </a:xfrm>
          <a:prstGeom prst="rect">
            <a:avLst/>
          </a:prstGeom>
          <a:noFill/>
        </p:spPr>
        <p:txBody>
          <a:bodyPr wrap="none" rtlCol="0">
            <a:spAutoFit/>
          </a:bodyPr>
          <a:lstStyle/>
          <a:p>
            <a:r>
              <a:rPr lang="en-US" dirty="0"/>
              <a:t>Slide credit Dr. Alison Peck</a:t>
            </a:r>
          </a:p>
        </p:txBody>
      </p:sp>
    </p:spTree>
    <p:extLst>
      <p:ext uri="{BB962C8B-B14F-4D97-AF65-F5344CB8AC3E}">
        <p14:creationId xmlns:p14="http://schemas.microsoft.com/office/powerpoint/2010/main" val="2114593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381A4D-D01F-BB83-DA61-D94EE0AE502B}"/>
              </a:ext>
            </a:extLst>
          </p:cNvPr>
          <p:cNvSpPr>
            <a:spLocks noGrp="1"/>
          </p:cNvSpPr>
          <p:nvPr>
            <p:ph type="title"/>
          </p:nvPr>
        </p:nvSpPr>
        <p:spPr>
          <a:xfrm>
            <a:off x="952108" y="954756"/>
            <a:ext cx="2730414" cy="4946003"/>
          </a:xfrm>
        </p:spPr>
        <p:txBody>
          <a:bodyPr>
            <a:normAutofit/>
          </a:bodyPr>
          <a:lstStyle/>
          <a:p>
            <a:r>
              <a:rPr lang="en-US" sz="4000" dirty="0">
                <a:solidFill>
                  <a:srgbClr val="FFFFFF"/>
                </a:solidFill>
              </a:rPr>
              <a:t>Star-forming gas clouds in two nearby galaxy mergers</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0666F1-3209-FE5E-4B35-7B9E2A390846}"/>
              </a:ext>
            </a:extLst>
          </p:cNvPr>
          <p:cNvSpPr>
            <a:spLocks noGrp="1"/>
          </p:cNvSpPr>
          <p:nvPr>
            <p:ph idx="1"/>
          </p:nvPr>
        </p:nvSpPr>
        <p:spPr>
          <a:xfrm>
            <a:off x="5140934" y="469900"/>
            <a:ext cx="5953630" cy="5405968"/>
          </a:xfrm>
        </p:spPr>
        <p:txBody>
          <a:bodyPr anchor="ctr">
            <a:normAutofit/>
          </a:bodyPr>
          <a:lstStyle/>
          <a:p>
            <a:pPr marL="457200" indent="-457200">
              <a:buFont typeface="+mj-lt"/>
              <a:buAutoNum type="arabicPeriod"/>
            </a:pPr>
            <a:r>
              <a:rPr lang="en-US" dirty="0"/>
              <a:t>The Antennae, the closest major merger</a:t>
            </a:r>
          </a:p>
          <a:p>
            <a:pPr marL="457200" indent="-457200">
              <a:buFont typeface="+mj-lt"/>
              <a:buAutoNum type="arabicPeriod"/>
            </a:pPr>
            <a:r>
              <a:rPr lang="en-US" dirty="0"/>
              <a:t>NGC 3256, the nearest luminous infrared galaxy</a:t>
            </a:r>
          </a:p>
          <a:p>
            <a:pPr marL="457200" indent="-457200">
              <a:buFont typeface="+mj-lt"/>
              <a:buAutoNum type="arabicPeriod"/>
            </a:pPr>
            <a:endParaRPr lang="en-US" dirty="0"/>
          </a:p>
          <a:p>
            <a:pPr marL="0" indent="0">
              <a:buNone/>
            </a:pPr>
            <a:r>
              <a:rPr lang="en-US" dirty="0"/>
              <a:t>Angular resolution equivalent to 150 light years at distances of 75 to 150 million light years</a:t>
            </a:r>
          </a:p>
        </p:txBody>
      </p:sp>
    </p:spTree>
    <p:extLst>
      <p:ext uri="{BB962C8B-B14F-4D97-AF65-F5344CB8AC3E}">
        <p14:creationId xmlns:p14="http://schemas.microsoft.com/office/powerpoint/2010/main" val="2575425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ars in space&#10;&#10;Description automatically generated with low confidence">
            <a:extLst>
              <a:ext uri="{FF2B5EF4-FFF2-40B4-BE49-F238E27FC236}">
                <a16:creationId xmlns:a16="http://schemas.microsoft.com/office/drawing/2014/main" id="{FAF5F5F0-062D-2240-A153-CE02E9B14453}"/>
              </a:ext>
            </a:extLst>
          </p:cNvPr>
          <p:cNvPicPr>
            <a:picLocks noChangeAspect="1"/>
          </p:cNvPicPr>
          <p:nvPr/>
        </p:nvPicPr>
        <p:blipFill>
          <a:blip r:embed="rId2"/>
          <a:stretch>
            <a:fillRect/>
          </a:stretch>
        </p:blipFill>
        <p:spPr>
          <a:xfrm>
            <a:off x="0" y="456355"/>
            <a:ext cx="12192000" cy="5945289"/>
          </a:xfrm>
          <a:prstGeom prst="rect">
            <a:avLst/>
          </a:prstGeom>
        </p:spPr>
      </p:pic>
      <p:sp>
        <p:nvSpPr>
          <p:cNvPr id="4" name="TextBox 3">
            <a:extLst>
              <a:ext uri="{FF2B5EF4-FFF2-40B4-BE49-F238E27FC236}">
                <a16:creationId xmlns:a16="http://schemas.microsoft.com/office/drawing/2014/main" id="{5261BCA0-0A8C-DC41-9ED2-BFAB031AF2E0}"/>
              </a:ext>
            </a:extLst>
          </p:cNvPr>
          <p:cNvSpPr txBox="1"/>
          <p:nvPr/>
        </p:nvSpPr>
        <p:spPr>
          <a:xfrm>
            <a:off x="357809" y="904461"/>
            <a:ext cx="1508746" cy="461665"/>
          </a:xfrm>
          <a:prstGeom prst="rect">
            <a:avLst/>
          </a:prstGeom>
          <a:noFill/>
        </p:spPr>
        <p:txBody>
          <a:bodyPr wrap="none" rtlCol="0">
            <a:spAutoFit/>
          </a:bodyPr>
          <a:lstStyle/>
          <a:p>
            <a:r>
              <a:rPr lang="en-US" sz="2400" dirty="0">
                <a:solidFill>
                  <a:schemeClr val="bg1"/>
                </a:solidFill>
              </a:rPr>
              <a:t>NGC 3256</a:t>
            </a:r>
          </a:p>
        </p:txBody>
      </p:sp>
      <p:sp>
        <p:nvSpPr>
          <p:cNvPr id="5" name="TextBox 4">
            <a:extLst>
              <a:ext uri="{FF2B5EF4-FFF2-40B4-BE49-F238E27FC236}">
                <a16:creationId xmlns:a16="http://schemas.microsoft.com/office/drawing/2014/main" id="{5FDD9FF6-D408-B146-B520-2B53B43D33A9}"/>
              </a:ext>
            </a:extLst>
          </p:cNvPr>
          <p:cNvSpPr txBox="1"/>
          <p:nvPr/>
        </p:nvSpPr>
        <p:spPr>
          <a:xfrm>
            <a:off x="6911009" y="904460"/>
            <a:ext cx="1891736" cy="461665"/>
          </a:xfrm>
          <a:prstGeom prst="rect">
            <a:avLst/>
          </a:prstGeom>
          <a:noFill/>
        </p:spPr>
        <p:txBody>
          <a:bodyPr wrap="none" rtlCol="0">
            <a:spAutoFit/>
          </a:bodyPr>
          <a:lstStyle/>
          <a:p>
            <a:r>
              <a:rPr lang="en-US" sz="2400" dirty="0">
                <a:solidFill>
                  <a:schemeClr val="bg1"/>
                </a:solidFill>
              </a:rPr>
              <a:t>The Antennae</a:t>
            </a:r>
          </a:p>
        </p:txBody>
      </p:sp>
    </p:spTree>
    <p:extLst>
      <p:ext uri="{BB962C8B-B14F-4D97-AF65-F5344CB8AC3E}">
        <p14:creationId xmlns:p14="http://schemas.microsoft.com/office/powerpoint/2010/main" val="244601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Map&#10;&#10;Description automatically generated with medium confidence">
            <a:extLst>
              <a:ext uri="{FF2B5EF4-FFF2-40B4-BE49-F238E27FC236}">
                <a16:creationId xmlns:a16="http://schemas.microsoft.com/office/drawing/2014/main" id="{306ED420-80BE-E2B2-77BD-2396CC579756}"/>
              </a:ext>
            </a:extLst>
          </p:cNvPr>
          <p:cNvPicPr>
            <a:picLocks noChangeAspect="1"/>
          </p:cNvPicPr>
          <p:nvPr/>
        </p:nvPicPr>
        <p:blipFill rotWithShape="1">
          <a:blip r:embed="rId2"/>
          <a:srcRect l="12036" t="5485" r="43781" b="48552"/>
          <a:stretch/>
        </p:blipFill>
        <p:spPr>
          <a:xfrm>
            <a:off x="955910" y="1202963"/>
            <a:ext cx="5349483" cy="4452073"/>
          </a:xfrm>
          <a:prstGeom prst="rect">
            <a:avLst/>
          </a:prstGeom>
        </p:spPr>
      </p:pic>
      <p:pic>
        <p:nvPicPr>
          <p:cNvPr id="3" name="Content Placeholder 4">
            <a:extLst>
              <a:ext uri="{FF2B5EF4-FFF2-40B4-BE49-F238E27FC236}">
                <a16:creationId xmlns:a16="http://schemas.microsoft.com/office/drawing/2014/main" id="{12FEEED2-F5AB-736A-4583-170E81E1BF73}"/>
              </a:ext>
            </a:extLst>
          </p:cNvPr>
          <p:cNvPicPr>
            <a:picLocks noChangeAspect="1"/>
          </p:cNvPicPr>
          <p:nvPr/>
        </p:nvPicPr>
        <p:blipFill rotWithShape="1">
          <a:blip r:embed="rId3"/>
          <a:srcRect l="13133" t="3649" r="57618" b="53454"/>
          <a:stretch/>
        </p:blipFill>
        <p:spPr>
          <a:xfrm>
            <a:off x="7490012" y="974864"/>
            <a:ext cx="3812036" cy="5156994"/>
          </a:xfrm>
          <a:prstGeom prst="rect">
            <a:avLst/>
          </a:prstGeom>
        </p:spPr>
      </p:pic>
      <p:sp>
        <p:nvSpPr>
          <p:cNvPr id="5" name="TextBox 4">
            <a:extLst>
              <a:ext uri="{FF2B5EF4-FFF2-40B4-BE49-F238E27FC236}">
                <a16:creationId xmlns:a16="http://schemas.microsoft.com/office/drawing/2014/main" id="{4A4A8644-CF77-97B9-D6FD-885AD73AA895}"/>
              </a:ext>
            </a:extLst>
          </p:cNvPr>
          <p:cNvSpPr txBox="1"/>
          <p:nvPr/>
        </p:nvSpPr>
        <p:spPr>
          <a:xfrm>
            <a:off x="1640934" y="859611"/>
            <a:ext cx="4455066" cy="461665"/>
          </a:xfrm>
          <a:prstGeom prst="rect">
            <a:avLst/>
          </a:prstGeom>
          <a:noFill/>
        </p:spPr>
        <p:txBody>
          <a:bodyPr wrap="none" rtlCol="0">
            <a:spAutoFit/>
          </a:bodyPr>
          <a:lstStyle/>
          <a:p>
            <a:r>
              <a:rPr lang="en-US" sz="2400" dirty="0"/>
              <a:t>1000    2000    3000    4000      5000</a:t>
            </a:r>
          </a:p>
        </p:txBody>
      </p:sp>
      <p:sp>
        <p:nvSpPr>
          <p:cNvPr id="6" name="TextBox 5">
            <a:extLst>
              <a:ext uri="{FF2B5EF4-FFF2-40B4-BE49-F238E27FC236}">
                <a16:creationId xmlns:a16="http://schemas.microsoft.com/office/drawing/2014/main" id="{E34A8029-2333-EDA2-042A-372CEEF8797B}"/>
              </a:ext>
            </a:extLst>
          </p:cNvPr>
          <p:cNvSpPr txBox="1"/>
          <p:nvPr/>
        </p:nvSpPr>
        <p:spPr>
          <a:xfrm>
            <a:off x="6243517" y="859611"/>
            <a:ext cx="1308371" cy="830997"/>
          </a:xfrm>
          <a:prstGeom prst="rect">
            <a:avLst/>
          </a:prstGeom>
          <a:noFill/>
        </p:spPr>
        <p:txBody>
          <a:bodyPr wrap="none" rtlCol="0">
            <a:spAutoFit/>
          </a:bodyPr>
          <a:lstStyle/>
          <a:p>
            <a:pPr algn="ctr"/>
            <a:r>
              <a:rPr lang="en-US" sz="2400" dirty="0" err="1">
                <a:latin typeface="Symbol" pitchFamily="2" charset="2"/>
              </a:rPr>
              <a:t>S</a:t>
            </a:r>
            <a:r>
              <a:rPr lang="en-US" sz="2400" baseline="-25000" dirty="0" err="1"/>
              <a:t>mol</a:t>
            </a:r>
            <a:r>
              <a:rPr lang="en-US" sz="2400" dirty="0"/>
              <a:t> </a:t>
            </a:r>
          </a:p>
          <a:p>
            <a:pPr algn="ctr"/>
            <a:r>
              <a:rPr lang="en-US" sz="2400" dirty="0"/>
              <a:t>(M</a:t>
            </a:r>
            <a:r>
              <a:rPr lang="en-US" sz="2400" baseline="-25000" dirty="0"/>
              <a:t>o</a:t>
            </a:r>
            <a:r>
              <a:rPr lang="en-US" sz="2400" dirty="0"/>
              <a:t>/pc</a:t>
            </a:r>
            <a:r>
              <a:rPr lang="en-US" sz="2400" baseline="30000" dirty="0"/>
              <a:t>2</a:t>
            </a:r>
            <a:r>
              <a:rPr lang="en-US" sz="2400" dirty="0"/>
              <a:t>)</a:t>
            </a:r>
          </a:p>
        </p:txBody>
      </p:sp>
      <p:sp>
        <p:nvSpPr>
          <p:cNvPr id="7" name="TextBox 6">
            <a:extLst>
              <a:ext uri="{FF2B5EF4-FFF2-40B4-BE49-F238E27FC236}">
                <a16:creationId xmlns:a16="http://schemas.microsoft.com/office/drawing/2014/main" id="{5A334565-37F9-1DE0-F6FA-9C756C71A092}"/>
              </a:ext>
            </a:extLst>
          </p:cNvPr>
          <p:cNvSpPr txBox="1"/>
          <p:nvPr/>
        </p:nvSpPr>
        <p:spPr>
          <a:xfrm>
            <a:off x="509988" y="6396335"/>
            <a:ext cx="11781623" cy="461665"/>
          </a:xfrm>
          <a:prstGeom prst="rect">
            <a:avLst/>
          </a:prstGeom>
          <a:noFill/>
        </p:spPr>
        <p:txBody>
          <a:bodyPr wrap="none" rtlCol="0">
            <a:spAutoFit/>
          </a:bodyPr>
          <a:lstStyle/>
          <a:p>
            <a:r>
              <a:rPr lang="en-US" sz="2400" dirty="0"/>
              <a:t>NGC 3256: Brunetti, Wilson, et al. 2021                   Antennae: Brunetti, Wilson, et al., in prep.</a:t>
            </a:r>
          </a:p>
        </p:txBody>
      </p:sp>
      <p:sp>
        <p:nvSpPr>
          <p:cNvPr id="4" name="TextBox 3">
            <a:extLst>
              <a:ext uri="{FF2B5EF4-FFF2-40B4-BE49-F238E27FC236}">
                <a16:creationId xmlns:a16="http://schemas.microsoft.com/office/drawing/2014/main" id="{1BBC9C52-BB8B-37D2-70F7-D0587F2824EC}"/>
              </a:ext>
            </a:extLst>
          </p:cNvPr>
          <p:cNvSpPr txBox="1"/>
          <p:nvPr/>
        </p:nvSpPr>
        <p:spPr>
          <a:xfrm>
            <a:off x="10324943" y="5028846"/>
            <a:ext cx="911147" cy="369332"/>
          </a:xfrm>
          <a:prstGeom prst="rect">
            <a:avLst/>
          </a:prstGeom>
          <a:noFill/>
        </p:spPr>
        <p:txBody>
          <a:bodyPr wrap="none" rtlCol="0">
            <a:spAutoFit/>
          </a:bodyPr>
          <a:lstStyle/>
          <a:p>
            <a:r>
              <a:rPr lang="en-US" dirty="0">
                <a:highlight>
                  <a:srgbClr val="C0C0C0"/>
                </a:highlight>
              </a:rPr>
              <a:t>3000 </a:t>
            </a:r>
            <a:r>
              <a:rPr lang="en-US" dirty="0" err="1">
                <a:highlight>
                  <a:srgbClr val="C0C0C0"/>
                </a:highlight>
              </a:rPr>
              <a:t>l.y</a:t>
            </a:r>
            <a:r>
              <a:rPr lang="en-US" dirty="0">
                <a:highlight>
                  <a:srgbClr val="C0C0C0"/>
                </a:highlight>
              </a:rPr>
              <a:t>.</a:t>
            </a:r>
          </a:p>
        </p:txBody>
      </p:sp>
      <p:sp>
        <p:nvSpPr>
          <p:cNvPr id="8" name="TextBox 7">
            <a:extLst>
              <a:ext uri="{FF2B5EF4-FFF2-40B4-BE49-F238E27FC236}">
                <a16:creationId xmlns:a16="http://schemas.microsoft.com/office/drawing/2014/main" id="{F0659FC6-8528-62F1-45D9-3C9A6DD64219}"/>
              </a:ext>
            </a:extLst>
          </p:cNvPr>
          <p:cNvSpPr txBox="1"/>
          <p:nvPr/>
        </p:nvSpPr>
        <p:spPr>
          <a:xfrm>
            <a:off x="1640934" y="4844180"/>
            <a:ext cx="911147" cy="369332"/>
          </a:xfrm>
          <a:prstGeom prst="rect">
            <a:avLst/>
          </a:prstGeom>
          <a:noFill/>
        </p:spPr>
        <p:txBody>
          <a:bodyPr wrap="none" rtlCol="0">
            <a:spAutoFit/>
          </a:bodyPr>
          <a:lstStyle/>
          <a:p>
            <a:r>
              <a:rPr lang="en-US" dirty="0">
                <a:highlight>
                  <a:srgbClr val="C0C0C0"/>
                </a:highlight>
              </a:rPr>
              <a:t>1500 </a:t>
            </a:r>
            <a:r>
              <a:rPr lang="en-US" dirty="0" err="1">
                <a:highlight>
                  <a:srgbClr val="C0C0C0"/>
                </a:highlight>
              </a:rPr>
              <a:t>l.y</a:t>
            </a:r>
            <a:r>
              <a:rPr lang="en-US" dirty="0">
                <a:highlight>
                  <a:srgbClr val="C0C0C0"/>
                </a:highlight>
              </a:rPr>
              <a:t>.</a:t>
            </a:r>
          </a:p>
        </p:txBody>
      </p:sp>
    </p:spTree>
    <p:extLst>
      <p:ext uri="{BB962C8B-B14F-4D97-AF65-F5344CB8AC3E}">
        <p14:creationId xmlns:p14="http://schemas.microsoft.com/office/powerpoint/2010/main" val="498483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ars in space&#10;&#10;Description automatically generated with low confidence">
            <a:extLst>
              <a:ext uri="{FF2B5EF4-FFF2-40B4-BE49-F238E27FC236}">
                <a16:creationId xmlns:a16="http://schemas.microsoft.com/office/drawing/2014/main" id="{47289ABA-A92D-034C-9452-B1ACB03C32EF}"/>
              </a:ext>
            </a:extLst>
          </p:cNvPr>
          <p:cNvPicPr>
            <a:picLocks noChangeAspect="1"/>
          </p:cNvPicPr>
          <p:nvPr/>
        </p:nvPicPr>
        <p:blipFill rotWithShape="1">
          <a:blip r:embed="rId2"/>
          <a:srcRect l="53007" r="879" b="6457"/>
          <a:stretch/>
        </p:blipFill>
        <p:spPr>
          <a:xfrm>
            <a:off x="766119" y="648307"/>
            <a:ext cx="5622324" cy="5561386"/>
          </a:xfrm>
          <a:prstGeom prst="rect">
            <a:avLst/>
          </a:prstGeom>
        </p:spPr>
      </p:pic>
      <p:pic>
        <p:nvPicPr>
          <p:cNvPr id="3" name="Content Placeholder 4">
            <a:extLst>
              <a:ext uri="{FF2B5EF4-FFF2-40B4-BE49-F238E27FC236}">
                <a16:creationId xmlns:a16="http://schemas.microsoft.com/office/drawing/2014/main" id="{AD68D50B-B325-2C40-9897-AA99D8472FF8}"/>
              </a:ext>
            </a:extLst>
          </p:cNvPr>
          <p:cNvPicPr>
            <a:picLocks noChangeAspect="1"/>
          </p:cNvPicPr>
          <p:nvPr/>
        </p:nvPicPr>
        <p:blipFill rotWithShape="1">
          <a:blip r:embed="rId3">
            <a:alphaModFix amt="35000"/>
          </a:blip>
          <a:srcRect l="13133" t="8183" r="57618" b="53454"/>
          <a:stretch/>
        </p:blipFill>
        <p:spPr>
          <a:xfrm>
            <a:off x="2212977" y="1403331"/>
            <a:ext cx="3348638" cy="4051337"/>
          </a:xfrm>
          <a:prstGeom prst="rect">
            <a:avLst/>
          </a:prstGeom>
        </p:spPr>
      </p:pic>
      <p:pic>
        <p:nvPicPr>
          <p:cNvPr id="4" name="Content Placeholder 4">
            <a:extLst>
              <a:ext uri="{FF2B5EF4-FFF2-40B4-BE49-F238E27FC236}">
                <a16:creationId xmlns:a16="http://schemas.microsoft.com/office/drawing/2014/main" id="{060D3261-92DC-DB4D-93D7-9C693F49F7A0}"/>
              </a:ext>
            </a:extLst>
          </p:cNvPr>
          <p:cNvPicPr>
            <a:picLocks noChangeAspect="1"/>
          </p:cNvPicPr>
          <p:nvPr/>
        </p:nvPicPr>
        <p:blipFill rotWithShape="1">
          <a:blip r:embed="rId3">
            <a:alphaModFix/>
          </a:blip>
          <a:srcRect l="13133" t="8183" r="57618" b="53454"/>
          <a:stretch/>
        </p:blipFill>
        <p:spPr>
          <a:xfrm>
            <a:off x="7339241" y="1515974"/>
            <a:ext cx="3348638" cy="4051337"/>
          </a:xfrm>
          <a:prstGeom prst="rect">
            <a:avLst/>
          </a:prstGeom>
        </p:spPr>
      </p:pic>
      <p:sp>
        <p:nvSpPr>
          <p:cNvPr id="5" name="TextBox 4">
            <a:extLst>
              <a:ext uri="{FF2B5EF4-FFF2-40B4-BE49-F238E27FC236}">
                <a16:creationId xmlns:a16="http://schemas.microsoft.com/office/drawing/2014/main" id="{15CA4697-7777-D8DC-063D-3AE8397D9DE7}"/>
              </a:ext>
            </a:extLst>
          </p:cNvPr>
          <p:cNvSpPr txBox="1"/>
          <p:nvPr/>
        </p:nvSpPr>
        <p:spPr>
          <a:xfrm>
            <a:off x="9690959" y="4565550"/>
            <a:ext cx="911147" cy="369332"/>
          </a:xfrm>
          <a:prstGeom prst="rect">
            <a:avLst/>
          </a:prstGeom>
          <a:noFill/>
        </p:spPr>
        <p:txBody>
          <a:bodyPr wrap="none" rtlCol="0">
            <a:spAutoFit/>
          </a:bodyPr>
          <a:lstStyle/>
          <a:p>
            <a:r>
              <a:rPr lang="en-US" dirty="0">
                <a:highlight>
                  <a:srgbClr val="C0C0C0"/>
                </a:highlight>
              </a:rPr>
              <a:t>3000 </a:t>
            </a:r>
            <a:r>
              <a:rPr lang="en-US" dirty="0" err="1">
                <a:highlight>
                  <a:srgbClr val="C0C0C0"/>
                </a:highlight>
              </a:rPr>
              <a:t>l.y</a:t>
            </a:r>
            <a:r>
              <a:rPr lang="en-US" dirty="0">
                <a:highlight>
                  <a:srgbClr val="C0C0C0"/>
                </a:highlight>
              </a:rPr>
              <a:t>.</a:t>
            </a:r>
          </a:p>
        </p:txBody>
      </p:sp>
    </p:spTree>
    <p:extLst>
      <p:ext uri="{BB962C8B-B14F-4D97-AF65-F5344CB8AC3E}">
        <p14:creationId xmlns:p14="http://schemas.microsoft.com/office/powerpoint/2010/main" val="24555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81BE-6879-B345-7F75-3B1F759E0BDB}"/>
              </a:ext>
            </a:extLst>
          </p:cNvPr>
          <p:cNvSpPr>
            <a:spLocks noGrp="1"/>
          </p:cNvSpPr>
          <p:nvPr>
            <p:ph type="title"/>
          </p:nvPr>
        </p:nvSpPr>
        <p:spPr/>
        <p:txBody>
          <a:bodyPr/>
          <a:lstStyle/>
          <a:p>
            <a:r>
              <a:rPr lang="en-US" dirty="0"/>
              <a:t>My path to radio astronomy</a:t>
            </a:r>
          </a:p>
        </p:txBody>
      </p:sp>
      <p:sp>
        <p:nvSpPr>
          <p:cNvPr id="3" name="Content Placeholder 2">
            <a:extLst>
              <a:ext uri="{FF2B5EF4-FFF2-40B4-BE49-F238E27FC236}">
                <a16:creationId xmlns:a16="http://schemas.microsoft.com/office/drawing/2014/main" id="{713516D9-43C0-E928-4D84-79CD03BC9D30}"/>
              </a:ext>
            </a:extLst>
          </p:cNvPr>
          <p:cNvSpPr>
            <a:spLocks noGrp="1"/>
          </p:cNvSpPr>
          <p:nvPr>
            <p:ph idx="1"/>
          </p:nvPr>
        </p:nvSpPr>
        <p:spPr/>
        <p:txBody>
          <a:bodyPr>
            <a:normAutofit lnSpcReduction="10000"/>
          </a:bodyPr>
          <a:lstStyle/>
          <a:p>
            <a:r>
              <a:rPr lang="en-US" dirty="0"/>
              <a:t>1980-1984: B.Sc. in Physics and Astronomy at </a:t>
            </a:r>
            <a:r>
              <a:rPr lang="en-US" dirty="0" err="1"/>
              <a:t>UofT</a:t>
            </a:r>
            <a:r>
              <a:rPr lang="en-US" dirty="0"/>
              <a:t> </a:t>
            </a:r>
          </a:p>
          <a:p>
            <a:pPr lvl="1"/>
            <a:r>
              <a:rPr lang="en-US" dirty="0"/>
              <a:t>One of 3 women in a class of 30 graduates</a:t>
            </a:r>
          </a:p>
          <a:p>
            <a:pPr lvl="1"/>
            <a:r>
              <a:rPr lang="en-US" dirty="0"/>
              <a:t>Had considered doing Engineering Science program</a:t>
            </a:r>
          </a:p>
          <a:p>
            <a:r>
              <a:rPr lang="en-US" dirty="0"/>
              <a:t>1984-1985: summer research x 2, 3 months as volunteer in Cote d’Ivoire</a:t>
            </a:r>
          </a:p>
          <a:p>
            <a:r>
              <a:rPr lang="en-US" dirty="0"/>
              <a:t>1985-1990: Ph.D. in Astronomy at Caltech</a:t>
            </a:r>
          </a:p>
          <a:p>
            <a:r>
              <a:rPr lang="en-US" dirty="0"/>
              <a:t>1990-1992: Postdoctoral researcher at University of Maryland</a:t>
            </a:r>
          </a:p>
          <a:p>
            <a:r>
              <a:rPr lang="en-US" dirty="0"/>
              <a:t>Professor at McMaster University since 1992</a:t>
            </a:r>
          </a:p>
        </p:txBody>
      </p:sp>
    </p:spTree>
    <p:extLst>
      <p:ext uri="{BB962C8B-B14F-4D97-AF65-F5344CB8AC3E}">
        <p14:creationId xmlns:p14="http://schemas.microsoft.com/office/powerpoint/2010/main" val="74029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8" name="Picture 17">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20">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8BFAC3BE-FEAC-2620-B045-FB12D9ABA288}"/>
              </a:ext>
            </a:extLst>
          </p:cNvPr>
          <p:cNvSpPr>
            <a:spLocks noGrp="1"/>
          </p:cNvSpPr>
          <p:nvPr>
            <p:ph type="title"/>
          </p:nvPr>
        </p:nvSpPr>
        <p:spPr>
          <a:xfrm>
            <a:off x="796292" y="809803"/>
            <a:ext cx="5978152" cy="1261751"/>
          </a:xfrm>
        </p:spPr>
        <p:txBody>
          <a:bodyPr anchor="b">
            <a:noAutofit/>
          </a:bodyPr>
          <a:lstStyle/>
          <a:p>
            <a:r>
              <a:rPr lang="en-US" sz="3600" dirty="0">
                <a:solidFill>
                  <a:srgbClr val="262626"/>
                </a:solidFill>
              </a:rPr>
              <a:t>Molecular gas on scales of    150 light years in the Antennae</a:t>
            </a:r>
          </a:p>
        </p:txBody>
      </p:sp>
      <p:cxnSp>
        <p:nvCxnSpPr>
          <p:cNvPr id="23" name="Straight Connector 22">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5CC4D319-B6AA-5B1B-2EDC-7A1C39CC4F1F}"/>
              </a:ext>
            </a:extLst>
          </p:cNvPr>
          <p:cNvSpPr>
            <a:spLocks noGrp="1"/>
          </p:cNvSpPr>
          <p:nvPr>
            <p:ph idx="1"/>
          </p:nvPr>
        </p:nvSpPr>
        <p:spPr>
          <a:xfrm>
            <a:off x="839904" y="2430148"/>
            <a:ext cx="5710517" cy="3475229"/>
          </a:xfrm>
        </p:spPr>
        <p:txBody>
          <a:bodyPr>
            <a:noAutofit/>
          </a:bodyPr>
          <a:lstStyle/>
          <a:p>
            <a:r>
              <a:rPr lang="en-US" dirty="0">
                <a:solidFill>
                  <a:srgbClr val="262626"/>
                </a:solidFill>
              </a:rPr>
              <a:t>the nearest major merger</a:t>
            </a:r>
          </a:p>
          <a:p>
            <a:pPr lvl="1"/>
            <a:r>
              <a:rPr lang="en-US" sz="2400" dirty="0">
                <a:solidFill>
                  <a:srgbClr val="262626"/>
                </a:solidFill>
              </a:rPr>
              <a:t>75 million light years distant</a:t>
            </a:r>
          </a:p>
          <a:p>
            <a:pPr lvl="1"/>
            <a:r>
              <a:rPr lang="en-US" sz="2400" dirty="0">
                <a:solidFill>
                  <a:srgbClr val="262626"/>
                </a:solidFill>
              </a:rPr>
              <a:t>Two similar-mass gas-rich spiral galaxies</a:t>
            </a:r>
          </a:p>
          <a:p>
            <a:r>
              <a:rPr lang="en-US" dirty="0">
                <a:solidFill>
                  <a:srgbClr val="262626"/>
                </a:solidFill>
              </a:rPr>
              <a:t>Global star formation rate 10 M</a:t>
            </a:r>
            <a:r>
              <a:rPr lang="en-US" baseline="-25000" dirty="0">
                <a:solidFill>
                  <a:srgbClr val="262626"/>
                </a:solidFill>
              </a:rPr>
              <a:t>o</a:t>
            </a:r>
            <a:r>
              <a:rPr lang="en-US" dirty="0">
                <a:solidFill>
                  <a:srgbClr val="262626"/>
                </a:solidFill>
              </a:rPr>
              <a:t>/</a:t>
            </a:r>
            <a:r>
              <a:rPr lang="en-US" dirty="0" err="1">
                <a:solidFill>
                  <a:srgbClr val="262626"/>
                </a:solidFill>
              </a:rPr>
              <a:t>yr</a:t>
            </a:r>
            <a:endParaRPr lang="en-US" dirty="0">
              <a:solidFill>
                <a:srgbClr val="262626"/>
              </a:solidFill>
            </a:endParaRPr>
          </a:p>
          <a:p>
            <a:r>
              <a:rPr lang="en-US" dirty="0">
                <a:solidFill>
                  <a:srgbClr val="262626"/>
                </a:solidFill>
              </a:rPr>
              <a:t>Two nuclei separated by ~15,000 </a:t>
            </a:r>
            <a:r>
              <a:rPr lang="en-US" dirty="0" err="1">
                <a:solidFill>
                  <a:srgbClr val="262626"/>
                </a:solidFill>
              </a:rPr>
              <a:t>l.y</a:t>
            </a:r>
            <a:r>
              <a:rPr lang="en-US" dirty="0">
                <a:solidFill>
                  <a:srgbClr val="262626"/>
                </a:solidFill>
              </a:rPr>
              <a:t>.</a:t>
            </a:r>
          </a:p>
          <a:p>
            <a:pPr marL="0" indent="0">
              <a:buNone/>
            </a:pPr>
            <a:endParaRPr lang="en-US" dirty="0">
              <a:solidFill>
                <a:srgbClr val="262626"/>
              </a:solidFill>
            </a:endParaRPr>
          </a:p>
          <a:p>
            <a:pPr marL="0" indent="0">
              <a:buNone/>
            </a:pPr>
            <a:r>
              <a:rPr lang="en-US" dirty="0">
                <a:solidFill>
                  <a:srgbClr val="262626"/>
                </a:solidFill>
              </a:rPr>
              <a:t>(Brunetti, Wilson, et al., in prep.)</a:t>
            </a:r>
          </a:p>
        </p:txBody>
      </p:sp>
      <p:pic>
        <p:nvPicPr>
          <p:cNvPr id="14" name="Content Placeholder 4">
            <a:extLst>
              <a:ext uri="{FF2B5EF4-FFF2-40B4-BE49-F238E27FC236}">
                <a16:creationId xmlns:a16="http://schemas.microsoft.com/office/drawing/2014/main" id="{36ECF180-CDF9-4A42-9A70-D594AB2D8FC6}"/>
              </a:ext>
            </a:extLst>
          </p:cNvPr>
          <p:cNvPicPr>
            <a:picLocks noChangeAspect="1"/>
          </p:cNvPicPr>
          <p:nvPr/>
        </p:nvPicPr>
        <p:blipFill rotWithShape="1">
          <a:blip r:embed="rId5"/>
          <a:srcRect l="13133" t="3649" r="57618" b="53454"/>
          <a:stretch/>
        </p:blipFill>
        <p:spPr>
          <a:xfrm>
            <a:off x="7490012" y="974864"/>
            <a:ext cx="3812036" cy="5156994"/>
          </a:xfrm>
          <a:prstGeom prst="rect">
            <a:avLst/>
          </a:prstGeom>
        </p:spPr>
      </p:pic>
      <p:sp>
        <p:nvSpPr>
          <p:cNvPr id="2" name="TextBox 1">
            <a:extLst>
              <a:ext uri="{FF2B5EF4-FFF2-40B4-BE49-F238E27FC236}">
                <a16:creationId xmlns:a16="http://schemas.microsoft.com/office/drawing/2014/main" id="{B64718B8-59B7-497B-2B65-FE15C7BCABEC}"/>
              </a:ext>
            </a:extLst>
          </p:cNvPr>
          <p:cNvSpPr txBox="1"/>
          <p:nvPr/>
        </p:nvSpPr>
        <p:spPr>
          <a:xfrm>
            <a:off x="10324943" y="5028846"/>
            <a:ext cx="911147" cy="369332"/>
          </a:xfrm>
          <a:prstGeom prst="rect">
            <a:avLst/>
          </a:prstGeom>
          <a:noFill/>
        </p:spPr>
        <p:txBody>
          <a:bodyPr wrap="none" rtlCol="0">
            <a:spAutoFit/>
          </a:bodyPr>
          <a:lstStyle/>
          <a:p>
            <a:r>
              <a:rPr lang="en-US" dirty="0">
                <a:highlight>
                  <a:srgbClr val="C0C0C0"/>
                </a:highlight>
              </a:rPr>
              <a:t>3000 </a:t>
            </a:r>
            <a:r>
              <a:rPr lang="en-US" dirty="0" err="1">
                <a:highlight>
                  <a:srgbClr val="C0C0C0"/>
                </a:highlight>
              </a:rPr>
              <a:t>l.y</a:t>
            </a:r>
            <a:r>
              <a:rPr lang="en-US" dirty="0">
                <a:highlight>
                  <a:srgbClr val="C0C0C0"/>
                </a:highlight>
              </a:rPr>
              <a:t>.</a:t>
            </a:r>
          </a:p>
        </p:txBody>
      </p:sp>
    </p:spTree>
    <p:extLst>
      <p:ext uri="{BB962C8B-B14F-4D97-AF65-F5344CB8AC3E}">
        <p14:creationId xmlns:p14="http://schemas.microsoft.com/office/powerpoint/2010/main" val="4245091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8" name="Picture 17">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20">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8BFAC3BE-FEAC-2620-B045-FB12D9ABA288}"/>
              </a:ext>
            </a:extLst>
          </p:cNvPr>
          <p:cNvSpPr>
            <a:spLocks noGrp="1"/>
          </p:cNvSpPr>
          <p:nvPr>
            <p:ph type="title"/>
          </p:nvPr>
        </p:nvSpPr>
        <p:spPr>
          <a:xfrm>
            <a:off x="635689" y="808016"/>
            <a:ext cx="5978152" cy="1261751"/>
          </a:xfrm>
        </p:spPr>
        <p:txBody>
          <a:bodyPr anchor="b">
            <a:noAutofit/>
          </a:bodyPr>
          <a:lstStyle/>
          <a:p>
            <a:r>
              <a:rPr lang="en-US" sz="3600" dirty="0">
                <a:solidFill>
                  <a:srgbClr val="262626"/>
                </a:solidFill>
              </a:rPr>
              <a:t>Molecular gas on scales of     150 light years in NGC 3256</a:t>
            </a:r>
          </a:p>
        </p:txBody>
      </p:sp>
      <p:cxnSp>
        <p:nvCxnSpPr>
          <p:cNvPr id="23" name="Straight Connector 22">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5CC4D319-B6AA-5B1B-2EDC-7A1C39CC4F1F}"/>
              </a:ext>
            </a:extLst>
          </p:cNvPr>
          <p:cNvSpPr>
            <a:spLocks noGrp="1"/>
          </p:cNvSpPr>
          <p:nvPr>
            <p:ph idx="1"/>
          </p:nvPr>
        </p:nvSpPr>
        <p:spPr>
          <a:xfrm>
            <a:off x="839904" y="2430148"/>
            <a:ext cx="5710517" cy="3475229"/>
          </a:xfrm>
        </p:spPr>
        <p:txBody>
          <a:bodyPr>
            <a:noAutofit/>
          </a:bodyPr>
          <a:lstStyle/>
          <a:p>
            <a:r>
              <a:rPr lang="en-US" dirty="0">
                <a:solidFill>
                  <a:srgbClr val="262626"/>
                </a:solidFill>
              </a:rPr>
              <a:t>the nearest luminous infrared galaxy</a:t>
            </a:r>
          </a:p>
          <a:p>
            <a:pPr lvl="1"/>
            <a:r>
              <a:rPr lang="en-US" sz="2400" dirty="0">
                <a:solidFill>
                  <a:srgbClr val="262626"/>
                </a:solidFill>
              </a:rPr>
              <a:t>150 million light years distant</a:t>
            </a:r>
          </a:p>
          <a:p>
            <a:r>
              <a:rPr lang="en-US" dirty="0">
                <a:solidFill>
                  <a:srgbClr val="262626"/>
                </a:solidFill>
              </a:rPr>
              <a:t>Global star formation rate 50 M</a:t>
            </a:r>
            <a:r>
              <a:rPr lang="en-US" baseline="-25000" dirty="0">
                <a:solidFill>
                  <a:srgbClr val="262626"/>
                </a:solidFill>
              </a:rPr>
              <a:t>o</a:t>
            </a:r>
            <a:r>
              <a:rPr lang="en-US" dirty="0">
                <a:solidFill>
                  <a:srgbClr val="262626"/>
                </a:solidFill>
              </a:rPr>
              <a:t>/</a:t>
            </a:r>
            <a:r>
              <a:rPr lang="en-US" dirty="0" err="1">
                <a:solidFill>
                  <a:srgbClr val="262626"/>
                </a:solidFill>
              </a:rPr>
              <a:t>yr</a:t>
            </a:r>
            <a:endParaRPr lang="en-US" dirty="0">
              <a:solidFill>
                <a:srgbClr val="262626"/>
              </a:solidFill>
            </a:endParaRPr>
          </a:p>
          <a:p>
            <a:r>
              <a:rPr lang="en-US" dirty="0">
                <a:solidFill>
                  <a:srgbClr val="262626"/>
                </a:solidFill>
              </a:rPr>
              <a:t>Two nuclei separated by ~3000 </a:t>
            </a:r>
            <a:r>
              <a:rPr lang="en-US" dirty="0" err="1">
                <a:solidFill>
                  <a:srgbClr val="262626"/>
                </a:solidFill>
              </a:rPr>
              <a:t>l.y</a:t>
            </a:r>
            <a:r>
              <a:rPr lang="en-US" dirty="0">
                <a:solidFill>
                  <a:srgbClr val="262626"/>
                </a:solidFill>
              </a:rPr>
              <a:t>.</a:t>
            </a:r>
          </a:p>
          <a:p>
            <a:pPr lvl="1"/>
            <a:r>
              <a:rPr lang="en-US" sz="2400" dirty="0">
                <a:solidFill>
                  <a:srgbClr val="262626"/>
                </a:solidFill>
              </a:rPr>
              <a:t>Northern nucleus is a starburst</a:t>
            </a:r>
          </a:p>
          <a:p>
            <a:pPr lvl="1"/>
            <a:r>
              <a:rPr lang="en-US" sz="2400" dirty="0">
                <a:solidFill>
                  <a:srgbClr val="262626"/>
                </a:solidFill>
              </a:rPr>
              <a:t>Southern nucleus is an active galactic nucleus (a super massive black hole)</a:t>
            </a:r>
            <a:endParaRPr lang="en-US" dirty="0">
              <a:solidFill>
                <a:srgbClr val="262626"/>
              </a:solidFill>
            </a:endParaRPr>
          </a:p>
          <a:p>
            <a:pPr marL="0" indent="0">
              <a:buNone/>
            </a:pPr>
            <a:r>
              <a:rPr lang="en-US" dirty="0">
                <a:solidFill>
                  <a:srgbClr val="262626"/>
                </a:solidFill>
              </a:rPr>
              <a:t>(Brunetti, Wilson, et al., 2021, MNRAS)</a:t>
            </a:r>
          </a:p>
        </p:txBody>
      </p:sp>
      <p:pic>
        <p:nvPicPr>
          <p:cNvPr id="13" name="Content Placeholder 7" descr="Map&#10;&#10;Description automatically generated with medium confidence">
            <a:extLst>
              <a:ext uri="{FF2B5EF4-FFF2-40B4-BE49-F238E27FC236}">
                <a16:creationId xmlns:a16="http://schemas.microsoft.com/office/drawing/2014/main" id="{8BEF48D2-BBCA-C442-80F1-7918F9355771}"/>
              </a:ext>
            </a:extLst>
          </p:cNvPr>
          <p:cNvPicPr>
            <a:picLocks noChangeAspect="1"/>
          </p:cNvPicPr>
          <p:nvPr/>
        </p:nvPicPr>
        <p:blipFill rotWithShape="1">
          <a:blip r:embed="rId5"/>
          <a:srcRect l="12036" t="5485" r="43781" b="48552"/>
          <a:stretch/>
        </p:blipFill>
        <p:spPr>
          <a:xfrm>
            <a:off x="6231329" y="1440678"/>
            <a:ext cx="5349483" cy="4452073"/>
          </a:xfrm>
          <a:prstGeom prst="rect">
            <a:avLst/>
          </a:prstGeom>
        </p:spPr>
      </p:pic>
      <p:sp>
        <p:nvSpPr>
          <p:cNvPr id="2" name="TextBox 1">
            <a:extLst>
              <a:ext uri="{FF2B5EF4-FFF2-40B4-BE49-F238E27FC236}">
                <a16:creationId xmlns:a16="http://schemas.microsoft.com/office/drawing/2014/main" id="{CB12556D-A6D6-5D1A-ABA6-7E477F02EBB1}"/>
              </a:ext>
            </a:extLst>
          </p:cNvPr>
          <p:cNvSpPr txBox="1"/>
          <p:nvPr/>
        </p:nvSpPr>
        <p:spPr>
          <a:xfrm>
            <a:off x="6915145" y="5047990"/>
            <a:ext cx="911147" cy="369332"/>
          </a:xfrm>
          <a:prstGeom prst="rect">
            <a:avLst/>
          </a:prstGeom>
          <a:noFill/>
        </p:spPr>
        <p:txBody>
          <a:bodyPr wrap="none" rtlCol="0">
            <a:spAutoFit/>
          </a:bodyPr>
          <a:lstStyle/>
          <a:p>
            <a:r>
              <a:rPr lang="en-US" dirty="0">
                <a:highlight>
                  <a:srgbClr val="C0C0C0"/>
                </a:highlight>
              </a:rPr>
              <a:t>1500 </a:t>
            </a:r>
            <a:r>
              <a:rPr lang="en-US" dirty="0" err="1">
                <a:highlight>
                  <a:srgbClr val="C0C0C0"/>
                </a:highlight>
              </a:rPr>
              <a:t>l.y</a:t>
            </a:r>
            <a:r>
              <a:rPr lang="en-US" dirty="0">
                <a:highlight>
                  <a:srgbClr val="C0C0C0"/>
                </a:highlight>
              </a:rPr>
              <a:t>.</a:t>
            </a:r>
          </a:p>
        </p:txBody>
      </p:sp>
    </p:spTree>
    <p:extLst>
      <p:ext uri="{BB962C8B-B14F-4D97-AF65-F5344CB8AC3E}">
        <p14:creationId xmlns:p14="http://schemas.microsoft.com/office/powerpoint/2010/main" val="2381860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AD763B4-6A86-F00E-83A0-1278ABF4BBCA}"/>
              </a:ext>
            </a:extLst>
          </p:cNvPr>
          <p:cNvSpPr>
            <a:spLocks noGrp="1"/>
          </p:cNvSpPr>
          <p:nvPr>
            <p:ph type="title"/>
          </p:nvPr>
        </p:nvSpPr>
        <p:spPr>
          <a:xfrm>
            <a:off x="531820" y="852180"/>
            <a:ext cx="3704389" cy="3185865"/>
          </a:xfrm>
        </p:spPr>
        <p:txBody>
          <a:bodyPr anchor="b">
            <a:noAutofit/>
          </a:bodyPr>
          <a:lstStyle/>
          <a:p>
            <a:r>
              <a:rPr lang="en-US" sz="3600" dirty="0">
                <a:solidFill>
                  <a:srgbClr val="262626"/>
                </a:solidFill>
              </a:rPr>
              <a:t>Higher gas mass and turbulent velocity in mergers than in normal spiral galaxies</a:t>
            </a:r>
          </a:p>
        </p:txBody>
      </p:sp>
      <p:sp>
        <p:nvSpPr>
          <p:cNvPr id="13" name="Content Placeholder 12">
            <a:extLst>
              <a:ext uri="{FF2B5EF4-FFF2-40B4-BE49-F238E27FC236}">
                <a16:creationId xmlns:a16="http://schemas.microsoft.com/office/drawing/2014/main" id="{07613E5C-A7BE-334E-6284-15C732106CEB}"/>
              </a:ext>
            </a:extLst>
          </p:cNvPr>
          <p:cNvSpPr>
            <a:spLocks noGrp="1"/>
          </p:cNvSpPr>
          <p:nvPr>
            <p:ph idx="1"/>
          </p:nvPr>
        </p:nvSpPr>
        <p:spPr>
          <a:xfrm>
            <a:off x="583550" y="4286089"/>
            <a:ext cx="3555053" cy="1958533"/>
          </a:xfrm>
        </p:spPr>
        <p:txBody>
          <a:bodyPr>
            <a:noAutofit/>
          </a:bodyPr>
          <a:lstStyle/>
          <a:p>
            <a:r>
              <a:rPr lang="en-US" dirty="0">
                <a:solidFill>
                  <a:srgbClr val="262626"/>
                </a:solidFill>
              </a:rPr>
              <a:t>Contours contain 99, 85, and 40% of the mass from each dataset</a:t>
            </a:r>
          </a:p>
          <a:p>
            <a:endParaRPr lang="en-US" dirty="0">
              <a:solidFill>
                <a:srgbClr val="262626"/>
              </a:solidFill>
            </a:endParaRPr>
          </a:p>
          <a:p>
            <a:pPr marL="0" indent="0">
              <a:buNone/>
            </a:pPr>
            <a:endParaRPr lang="en-US" dirty="0">
              <a:solidFill>
                <a:srgbClr val="262626"/>
              </a:solidFill>
            </a:endParaRPr>
          </a:p>
          <a:p>
            <a:endParaRPr lang="en-US" dirty="0">
              <a:solidFill>
                <a:srgbClr val="262626"/>
              </a:solidFill>
            </a:endParaRPr>
          </a:p>
        </p:txBody>
      </p:sp>
      <p:sp useBgFill="1">
        <p:nvSpPr>
          <p:cNvPr id="22" name="Rectangle 21">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5FF8FA-65AB-BBB5-33C5-395C99CFBAD6}"/>
              </a:ext>
            </a:extLst>
          </p:cNvPr>
          <p:cNvSpPr txBox="1"/>
          <p:nvPr/>
        </p:nvSpPr>
        <p:spPr>
          <a:xfrm>
            <a:off x="4913178" y="6242390"/>
            <a:ext cx="7286482" cy="461665"/>
          </a:xfrm>
          <a:prstGeom prst="rect">
            <a:avLst/>
          </a:prstGeom>
          <a:noFill/>
        </p:spPr>
        <p:txBody>
          <a:bodyPr wrap="none" rtlCol="0">
            <a:spAutoFit/>
          </a:bodyPr>
          <a:lstStyle/>
          <a:p>
            <a:r>
              <a:rPr lang="en-US" sz="2400" dirty="0">
                <a:solidFill>
                  <a:srgbClr val="262626"/>
                </a:solidFill>
              </a:rPr>
              <a:t>Brunetti et al. 2022, in prep.; PHANGS data: Sun et al. 2020</a:t>
            </a:r>
          </a:p>
        </p:txBody>
      </p:sp>
      <p:pic>
        <p:nvPicPr>
          <p:cNvPr id="11" name="Picture 10" descr="Chart&#10;&#10;Description automatically generated">
            <a:extLst>
              <a:ext uri="{FF2B5EF4-FFF2-40B4-BE49-F238E27FC236}">
                <a16:creationId xmlns:a16="http://schemas.microsoft.com/office/drawing/2014/main" id="{91EF8774-D19C-51D8-5102-6B88C607F242}"/>
              </a:ext>
            </a:extLst>
          </p:cNvPr>
          <p:cNvPicPr>
            <a:picLocks noChangeAspect="1"/>
          </p:cNvPicPr>
          <p:nvPr/>
        </p:nvPicPr>
        <p:blipFill rotWithShape="1">
          <a:blip r:embed="rId3"/>
          <a:srcRect l="9653" b="10412"/>
          <a:stretch/>
        </p:blipFill>
        <p:spPr>
          <a:xfrm>
            <a:off x="5986272" y="351407"/>
            <a:ext cx="5336736" cy="5171569"/>
          </a:xfrm>
          <a:prstGeom prst="rect">
            <a:avLst/>
          </a:prstGeom>
        </p:spPr>
      </p:pic>
      <p:sp>
        <p:nvSpPr>
          <p:cNvPr id="4" name="TextBox 3">
            <a:extLst>
              <a:ext uri="{FF2B5EF4-FFF2-40B4-BE49-F238E27FC236}">
                <a16:creationId xmlns:a16="http://schemas.microsoft.com/office/drawing/2014/main" id="{F1AEFF14-B3D1-A078-90D6-FB0A1E66EAE8}"/>
              </a:ext>
            </a:extLst>
          </p:cNvPr>
          <p:cNvSpPr txBox="1"/>
          <p:nvPr/>
        </p:nvSpPr>
        <p:spPr>
          <a:xfrm>
            <a:off x="6603583" y="733950"/>
            <a:ext cx="1357076" cy="707886"/>
          </a:xfrm>
          <a:prstGeom prst="rect">
            <a:avLst/>
          </a:prstGeom>
          <a:noFill/>
        </p:spPr>
        <p:txBody>
          <a:bodyPr wrap="square" rtlCol="0">
            <a:spAutoFit/>
          </a:bodyPr>
          <a:lstStyle/>
          <a:p>
            <a:r>
              <a:rPr lang="en-US" sz="2000" dirty="0"/>
              <a:t>500 </a:t>
            </a:r>
            <a:r>
              <a:rPr lang="en-US" sz="2000" dirty="0" err="1"/>
              <a:t>l.y</a:t>
            </a:r>
            <a:r>
              <a:rPr lang="en-US" sz="2000" dirty="0"/>
              <a:t>. resolution</a:t>
            </a:r>
          </a:p>
        </p:txBody>
      </p:sp>
      <p:sp>
        <p:nvSpPr>
          <p:cNvPr id="5" name="TextBox 4">
            <a:extLst>
              <a:ext uri="{FF2B5EF4-FFF2-40B4-BE49-F238E27FC236}">
                <a16:creationId xmlns:a16="http://schemas.microsoft.com/office/drawing/2014/main" id="{576FD881-1F55-A468-47F1-072973E4C719}"/>
              </a:ext>
            </a:extLst>
          </p:cNvPr>
          <p:cNvSpPr txBox="1"/>
          <p:nvPr/>
        </p:nvSpPr>
        <p:spPr>
          <a:xfrm rot="16200000">
            <a:off x="3869833" y="2409337"/>
            <a:ext cx="3575979" cy="461665"/>
          </a:xfrm>
          <a:prstGeom prst="rect">
            <a:avLst/>
          </a:prstGeom>
          <a:noFill/>
        </p:spPr>
        <p:txBody>
          <a:bodyPr wrap="none" rtlCol="0">
            <a:spAutoFit/>
          </a:bodyPr>
          <a:lstStyle/>
          <a:p>
            <a:r>
              <a:rPr lang="en-US" sz="2400" b="1" dirty="0"/>
              <a:t>Turbulent velocity (km/s)</a:t>
            </a:r>
          </a:p>
        </p:txBody>
      </p:sp>
      <p:sp>
        <p:nvSpPr>
          <p:cNvPr id="8" name="TextBox 7">
            <a:extLst>
              <a:ext uri="{FF2B5EF4-FFF2-40B4-BE49-F238E27FC236}">
                <a16:creationId xmlns:a16="http://schemas.microsoft.com/office/drawing/2014/main" id="{9F3676EC-8FDA-D60F-9F58-AAB26F17B353}"/>
              </a:ext>
            </a:extLst>
          </p:cNvPr>
          <p:cNvSpPr txBox="1"/>
          <p:nvPr/>
        </p:nvSpPr>
        <p:spPr>
          <a:xfrm>
            <a:off x="7256057" y="5483417"/>
            <a:ext cx="3146823" cy="461665"/>
          </a:xfrm>
          <a:prstGeom prst="rect">
            <a:avLst/>
          </a:prstGeom>
          <a:noFill/>
        </p:spPr>
        <p:txBody>
          <a:bodyPr wrap="none" rtlCol="0">
            <a:spAutoFit/>
          </a:bodyPr>
          <a:lstStyle/>
          <a:p>
            <a:r>
              <a:rPr lang="en-US" sz="2400" b="1" dirty="0"/>
              <a:t>Gas mass per unit area</a:t>
            </a:r>
          </a:p>
        </p:txBody>
      </p:sp>
    </p:spTree>
    <p:extLst>
      <p:ext uri="{BB962C8B-B14F-4D97-AF65-F5344CB8AC3E}">
        <p14:creationId xmlns:p14="http://schemas.microsoft.com/office/powerpoint/2010/main" val="4575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381A4D-D01F-BB83-DA61-D94EE0AE502B}"/>
              </a:ext>
            </a:extLst>
          </p:cNvPr>
          <p:cNvSpPr>
            <a:spLocks noGrp="1"/>
          </p:cNvSpPr>
          <p:nvPr>
            <p:ph type="title"/>
          </p:nvPr>
        </p:nvSpPr>
        <p:spPr>
          <a:xfrm>
            <a:off x="952108" y="954756"/>
            <a:ext cx="2730414" cy="4946003"/>
          </a:xfrm>
        </p:spPr>
        <p:txBody>
          <a:bodyPr>
            <a:normAutofit fontScale="90000"/>
          </a:bodyPr>
          <a:lstStyle/>
          <a:p>
            <a:r>
              <a:rPr lang="en-US" sz="4000" dirty="0">
                <a:solidFill>
                  <a:srgbClr val="FFFFFF"/>
                </a:solidFill>
              </a:rPr>
              <a:t>Using merger simulations to probe evolution of gas properties and star formation</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SFR in our fiducial run. Top panel: The sum of SFR in our two interacting galaxies, displayed at every 5 (thin solid grey, without smoothing) and 25 (thick solid purple, smoothed) Myr, and the sum of SFR in the two isolated galaxies (thick dashed purple). Bottom panel: SFR enhancement, defined as the star formation in the interacting systems divided by the SFR in the isolated galaxies. The dashed vertical lines indicate first and second pericentric passages, plus coalescence (see top panel of Fig. 2 for definitions). The galaxy-pair period, between first and second pericentric passage (times not masked in light grey), exhibits an extended period of enhanced star formation.">
            <a:extLst>
              <a:ext uri="{FF2B5EF4-FFF2-40B4-BE49-F238E27FC236}">
                <a16:creationId xmlns:a16="http://schemas.microsoft.com/office/drawing/2014/main" id="{A8EBA384-E424-CD0C-DA34-2D505A44E2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043907" y="469900"/>
            <a:ext cx="5230098" cy="59379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FR in our fiducial run. Top panel: The sum of SFR in our two interacting galaxies, displayed at every 5 (thin solid grey, without smoothing) and 25 (thick solid purple, smoothed) Myr, and the sum of SFR in the two isolated galaxies (thick dashed purple). Bottom panel: SFR enhancement, defined as the star formation in the interacting systems divided by the SFR in the isolated galaxies. The dashed vertical lines indicate first and second pericentric passages, plus coalescence (see top panel of Fig. 2 for definitions). The galaxy-pair period, between first and second pericentric passage (times not masked in light grey), exhibits an extended period of enhanced star formation.">
            <a:extLst>
              <a:ext uri="{FF2B5EF4-FFF2-40B4-BE49-F238E27FC236}">
                <a16:creationId xmlns:a16="http://schemas.microsoft.com/office/drawing/2014/main" id="{78B34445-51B9-AAC7-8CA9-B82134AFAA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28" t="9325" r="12131" b="50078"/>
          <a:stretch/>
        </p:blipFill>
        <p:spPr bwMode="auto">
          <a:xfrm>
            <a:off x="5876013" y="187869"/>
            <a:ext cx="5397992" cy="6679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AECC88-0B58-E6D7-239E-93B6AE3BB056}"/>
              </a:ext>
            </a:extLst>
          </p:cNvPr>
          <p:cNvSpPr txBox="1"/>
          <p:nvPr/>
        </p:nvSpPr>
        <p:spPr>
          <a:xfrm>
            <a:off x="5002306" y="6407830"/>
            <a:ext cx="2432076" cy="461665"/>
          </a:xfrm>
          <a:prstGeom prst="rect">
            <a:avLst/>
          </a:prstGeom>
          <a:noFill/>
        </p:spPr>
        <p:txBody>
          <a:bodyPr wrap="none" rtlCol="0">
            <a:spAutoFit/>
          </a:bodyPr>
          <a:lstStyle/>
          <a:p>
            <a:r>
              <a:rPr lang="en-US" sz="2400" dirty="0"/>
              <a:t>Moreno et al. 2019</a:t>
            </a:r>
          </a:p>
        </p:txBody>
      </p:sp>
    </p:spTree>
    <p:extLst>
      <p:ext uri="{BB962C8B-B14F-4D97-AF65-F5344CB8AC3E}">
        <p14:creationId xmlns:p14="http://schemas.microsoft.com/office/powerpoint/2010/main" val="30825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low confidence">
            <a:extLst>
              <a:ext uri="{FF2B5EF4-FFF2-40B4-BE49-F238E27FC236}">
                <a16:creationId xmlns:a16="http://schemas.microsoft.com/office/drawing/2014/main" id="{F1F3B5F9-0D6A-4F48-72F8-6AA4C3B6E40D}"/>
              </a:ext>
            </a:extLst>
          </p:cNvPr>
          <p:cNvPicPr>
            <a:picLocks noChangeAspect="1"/>
          </p:cNvPicPr>
          <p:nvPr/>
        </p:nvPicPr>
        <p:blipFill>
          <a:blip r:embed="rId2"/>
          <a:stretch>
            <a:fillRect/>
          </a:stretch>
        </p:blipFill>
        <p:spPr>
          <a:xfrm>
            <a:off x="836508" y="900954"/>
            <a:ext cx="10518983" cy="4837392"/>
          </a:xfrm>
          <a:prstGeom prst="rect">
            <a:avLst/>
          </a:prstGeom>
        </p:spPr>
      </p:pic>
      <p:sp>
        <p:nvSpPr>
          <p:cNvPr id="8" name="TextBox 7">
            <a:extLst>
              <a:ext uri="{FF2B5EF4-FFF2-40B4-BE49-F238E27FC236}">
                <a16:creationId xmlns:a16="http://schemas.microsoft.com/office/drawing/2014/main" id="{DF957BC0-F3AF-4C18-12FF-33E595356F6E}"/>
              </a:ext>
            </a:extLst>
          </p:cNvPr>
          <p:cNvSpPr txBox="1"/>
          <p:nvPr/>
        </p:nvSpPr>
        <p:spPr>
          <a:xfrm>
            <a:off x="1172684" y="5795682"/>
            <a:ext cx="3547959" cy="461665"/>
          </a:xfrm>
          <a:prstGeom prst="rect">
            <a:avLst/>
          </a:prstGeom>
          <a:noFill/>
        </p:spPr>
        <p:txBody>
          <a:bodyPr wrap="none" rtlCol="0">
            <a:spAutoFit/>
          </a:bodyPr>
          <a:lstStyle/>
          <a:p>
            <a:r>
              <a:rPr lang="en-US" sz="2400" dirty="0"/>
              <a:t>Hao He et al., 2023, in prep.</a:t>
            </a:r>
          </a:p>
        </p:txBody>
      </p:sp>
      <p:sp>
        <p:nvSpPr>
          <p:cNvPr id="9" name="TextBox 8">
            <a:extLst>
              <a:ext uri="{FF2B5EF4-FFF2-40B4-BE49-F238E27FC236}">
                <a16:creationId xmlns:a16="http://schemas.microsoft.com/office/drawing/2014/main" id="{3B499A45-1999-DA97-770A-9E74813E5FAD}"/>
              </a:ext>
            </a:extLst>
          </p:cNvPr>
          <p:cNvSpPr txBox="1"/>
          <p:nvPr/>
        </p:nvSpPr>
        <p:spPr>
          <a:xfrm>
            <a:off x="1438835" y="958290"/>
            <a:ext cx="4633000" cy="646331"/>
          </a:xfrm>
          <a:prstGeom prst="rect">
            <a:avLst/>
          </a:prstGeom>
          <a:noFill/>
        </p:spPr>
        <p:txBody>
          <a:bodyPr wrap="none" rtlCol="0">
            <a:spAutoFit/>
          </a:bodyPr>
          <a:lstStyle/>
          <a:p>
            <a:r>
              <a:rPr lang="en-US" sz="3600" dirty="0"/>
              <a:t>Snapshot at t = 2.54 </a:t>
            </a:r>
            <a:r>
              <a:rPr lang="en-US" sz="3600" dirty="0" err="1"/>
              <a:t>Gyr</a:t>
            </a:r>
            <a:endParaRPr lang="en-US" sz="3600" dirty="0"/>
          </a:p>
        </p:txBody>
      </p:sp>
      <p:sp>
        <p:nvSpPr>
          <p:cNvPr id="5" name="TextBox 4">
            <a:extLst>
              <a:ext uri="{FF2B5EF4-FFF2-40B4-BE49-F238E27FC236}">
                <a16:creationId xmlns:a16="http://schemas.microsoft.com/office/drawing/2014/main" id="{60745294-E523-AC3D-9FB6-3806BA0360C1}"/>
              </a:ext>
            </a:extLst>
          </p:cNvPr>
          <p:cNvSpPr txBox="1"/>
          <p:nvPr/>
        </p:nvSpPr>
        <p:spPr>
          <a:xfrm>
            <a:off x="5795681" y="5795682"/>
            <a:ext cx="6158753" cy="461665"/>
          </a:xfrm>
          <a:prstGeom prst="rect">
            <a:avLst/>
          </a:prstGeom>
          <a:noFill/>
        </p:spPr>
        <p:txBody>
          <a:bodyPr wrap="square" rtlCol="0">
            <a:spAutoFit/>
          </a:bodyPr>
          <a:lstStyle/>
          <a:p>
            <a:r>
              <a:rPr lang="en-US" sz="2400" dirty="0"/>
              <a:t>FIRE simulations: Moreno et al. 2019, MNRAS</a:t>
            </a:r>
          </a:p>
        </p:txBody>
      </p:sp>
    </p:spTree>
    <p:extLst>
      <p:ext uri="{BB962C8B-B14F-4D97-AF65-F5344CB8AC3E}">
        <p14:creationId xmlns:p14="http://schemas.microsoft.com/office/powerpoint/2010/main" val="1946175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32C1B20-A565-1753-BBDC-986D26D21FB5}"/>
              </a:ext>
            </a:extLst>
          </p:cNvPr>
          <p:cNvPicPr>
            <a:picLocks noChangeAspect="1"/>
          </p:cNvPicPr>
          <p:nvPr/>
        </p:nvPicPr>
        <p:blipFill>
          <a:blip r:embed="rId2"/>
          <a:stretch>
            <a:fillRect/>
          </a:stretch>
        </p:blipFill>
        <p:spPr>
          <a:xfrm>
            <a:off x="1111250" y="1136650"/>
            <a:ext cx="9969500" cy="4584700"/>
          </a:xfrm>
          <a:prstGeom prst="rect">
            <a:avLst/>
          </a:prstGeom>
        </p:spPr>
      </p:pic>
      <p:sp>
        <p:nvSpPr>
          <p:cNvPr id="6" name="TextBox 5">
            <a:extLst>
              <a:ext uri="{FF2B5EF4-FFF2-40B4-BE49-F238E27FC236}">
                <a16:creationId xmlns:a16="http://schemas.microsoft.com/office/drawing/2014/main" id="{B1028126-5BBF-BC6D-98F9-D10D7D7DA595}"/>
              </a:ext>
            </a:extLst>
          </p:cNvPr>
          <p:cNvSpPr txBox="1"/>
          <p:nvPr/>
        </p:nvSpPr>
        <p:spPr>
          <a:xfrm>
            <a:off x="1156446" y="5792133"/>
            <a:ext cx="3547959" cy="461665"/>
          </a:xfrm>
          <a:prstGeom prst="rect">
            <a:avLst/>
          </a:prstGeom>
          <a:noFill/>
        </p:spPr>
        <p:txBody>
          <a:bodyPr wrap="none" rtlCol="0">
            <a:spAutoFit/>
          </a:bodyPr>
          <a:lstStyle/>
          <a:p>
            <a:r>
              <a:rPr lang="en-US" sz="2400" dirty="0"/>
              <a:t>Hao He et al., 2023, in prep.</a:t>
            </a:r>
          </a:p>
        </p:txBody>
      </p:sp>
      <p:sp>
        <p:nvSpPr>
          <p:cNvPr id="7" name="TextBox 6">
            <a:extLst>
              <a:ext uri="{FF2B5EF4-FFF2-40B4-BE49-F238E27FC236}">
                <a16:creationId xmlns:a16="http://schemas.microsoft.com/office/drawing/2014/main" id="{E3770D1F-293A-96A9-1485-3F5D32AD5B63}"/>
              </a:ext>
            </a:extLst>
          </p:cNvPr>
          <p:cNvSpPr txBox="1"/>
          <p:nvPr/>
        </p:nvSpPr>
        <p:spPr>
          <a:xfrm>
            <a:off x="1438835" y="958290"/>
            <a:ext cx="4633000" cy="646331"/>
          </a:xfrm>
          <a:prstGeom prst="rect">
            <a:avLst/>
          </a:prstGeom>
          <a:noFill/>
        </p:spPr>
        <p:txBody>
          <a:bodyPr wrap="none" rtlCol="0">
            <a:spAutoFit/>
          </a:bodyPr>
          <a:lstStyle/>
          <a:p>
            <a:r>
              <a:rPr lang="en-US" sz="3600" dirty="0"/>
              <a:t>Snapshot at t = 2.66 </a:t>
            </a:r>
            <a:r>
              <a:rPr lang="en-US" sz="3600" dirty="0" err="1"/>
              <a:t>Gyr</a:t>
            </a:r>
            <a:endParaRPr lang="en-US" sz="3600" dirty="0"/>
          </a:p>
        </p:txBody>
      </p:sp>
      <p:sp>
        <p:nvSpPr>
          <p:cNvPr id="5" name="TextBox 4">
            <a:extLst>
              <a:ext uri="{FF2B5EF4-FFF2-40B4-BE49-F238E27FC236}">
                <a16:creationId xmlns:a16="http://schemas.microsoft.com/office/drawing/2014/main" id="{5862BD99-8954-4CCB-FB9E-D1980FE58B22}"/>
              </a:ext>
            </a:extLst>
          </p:cNvPr>
          <p:cNvSpPr txBox="1"/>
          <p:nvPr/>
        </p:nvSpPr>
        <p:spPr>
          <a:xfrm>
            <a:off x="5795681" y="5795682"/>
            <a:ext cx="6158753" cy="461665"/>
          </a:xfrm>
          <a:prstGeom prst="rect">
            <a:avLst/>
          </a:prstGeom>
          <a:noFill/>
        </p:spPr>
        <p:txBody>
          <a:bodyPr wrap="square" rtlCol="0">
            <a:spAutoFit/>
          </a:bodyPr>
          <a:lstStyle/>
          <a:p>
            <a:r>
              <a:rPr lang="en-US" sz="2400" dirty="0"/>
              <a:t>FIRE simulations: Moreno et al. 2019, MNRAS</a:t>
            </a:r>
          </a:p>
        </p:txBody>
      </p:sp>
    </p:spTree>
    <p:extLst>
      <p:ext uri="{BB962C8B-B14F-4D97-AF65-F5344CB8AC3E}">
        <p14:creationId xmlns:p14="http://schemas.microsoft.com/office/powerpoint/2010/main" val="2793733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3F5C88FF-5D17-E194-1DC0-DE20ECC47552}"/>
              </a:ext>
            </a:extLst>
          </p:cNvPr>
          <p:cNvPicPr>
            <a:picLocks noChangeAspect="1"/>
          </p:cNvPicPr>
          <p:nvPr/>
        </p:nvPicPr>
        <p:blipFill>
          <a:blip r:embed="rId2"/>
          <a:stretch>
            <a:fillRect/>
          </a:stretch>
        </p:blipFill>
        <p:spPr>
          <a:xfrm>
            <a:off x="1111250" y="1136650"/>
            <a:ext cx="9969500" cy="4584700"/>
          </a:xfrm>
          <a:prstGeom prst="rect">
            <a:avLst/>
          </a:prstGeom>
        </p:spPr>
      </p:pic>
      <p:sp>
        <p:nvSpPr>
          <p:cNvPr id="6" name="TextBox 5">
            <a:extLst>
              <a:ext uri="{FF2B5EF4-FFF2-40B4-BE49-F238E27FC236}">
                <a16:creationId xmlns:a16="http://schemas.microsoft.com/office/drawing/2014/main" id="{71024B2A-1089-E8B3-3FF8-345F859CA4B0}"/>
              </a:ext>
            </a:extLst>
          </p:cNvPr>
          <p:cNvSpPr txBox="1"/>
          <p:nvPr/>
        </p:nvSpPr>
        <p:spPr>
          <a:xfrm>
            <a:off x="1156446" y="5792133"/>
            <a:ext cx="3547959" cy="461665"/>
          </a:xfrm>
          <a:prstGeom prst="rect">
            <a:avLst/>
          </a:prstGeom>
          <a:noFill/>
        </p:spPr>
        <p:txBody>
          <a:bodyPr wrap="none" rtlCol="0">
            <a:spAutoFit/>
          </a:bodyPr>
          <a:lstStyle/>
          <a:p>
            <a:r>
              <a:rPr lang="en-US" sz="2400" dirty="0"/>
              <a:t>Hao He et al., 2023, in prep.</a:t>
            </a:r>
          </a:p>
        </p:txBody>
      </p:sp>
      <p:sp>
        <p:nvSpPr>
          <p:cNvPr id="7" name="TextBox 6">
            <a:extLst>
              <a:ext uri="{FF2B5EF4-FFF2-40B4-BE49-F238E27FC236}">
                <a16:creationId xmlns:a16="http://schemas.microsoft.com/office/drawing/2014/main" id="{603B6B31-B29D-2E42-76CF-90EF1D49C926}"/>
              </a:ext>
            </a:extLst>
          </p:cNvPr>
          <p:cNvSpPr txBox="1"/>
          <p:nvPr/>
        </p:nvSpPr>
        <p:spPr>
          <a:xfrm>
            <a:off x="1438835" y="958290"/>
            <a:ext cx="4633000" cy="646331"/>
          </a:xfrm>
          <a:prstGeom prst="rect">
            <a:avLst/>
          </a:prstGeom>
          <a:noFill/>
        </p:spPr>
        <p:txBody>
          <a:bodyPr wrap="none" rtlCol="0">
            <a:spAutoFit/>
          </a:bodyPr>
          <a:lstStyle/>
          <a:p>
            <a:r>
              <a:rPr lang="en-US" sz="3600" dirty="0"/>
              <a:t>Snapshot at t = 2.87 </a:t>
            </a:r>
            <a:r>
              <a:rPr lang="en-US" sz="3600" dirty="0" err="1"/>
              <a:t>Gyr</a:t>
            </a:r>
            <a:endParaRPr lang="en-US" sz="3600" dirty="0"/>
          </a:p>
        </p:txBody>
      </p:sp>
      <p:sp>
        <p:nvSpPr>
          <p:cNvPr id="5" name="TextBox 4">
            <a:extLst>
              <a:ext uri="{FF2B5EF4-FFF2-40B4-BE49-F238E27FC236}">
                <a16:creationId xmlns:a16="http://schemas.microsoft.com/office/drawing/2014/main" id="{07C29BD7-BC03-92CE-51AF-7FCE4AC02DA0}"/>
              </a:ext>
            </a:extLst>
          </p:cNvPr>
          <p:cNvSpPr txBox="1"/>
          <p:nvPr/>
        </p:nvSpPr>
        <p:spPr>
          <a:xfrm>
            <a:off x="5795681" y="5795682"/>
            <a:ext cx="6158753" cy="461665"/>
          </a:xfrm>
          <a:prstGeom prst="rect">
            <a:avLst/>
          </a:prstGeom>
          <a:noFill/>
        </p:spPr>
        <p:txBody>
          <a:bodyPr wrap="square" rtlCol="0">
            <a:spAutoFit/>
          </a:bodyPr>
          <a:lstStyle/>
          <a:p>
            <a:r>
              <a:rPr lang="en-US" sz="2400" dirty="0"/>
              <a:t>FIRE simulations: Moreno et al. 2019, MNRAS</a:t>
            </a:r>
          </a:p>
        </p:txBody>
      </p:sp>
    </p:spTree>
    <p:extLst>
      <p:ext uri="{BB962C8B-B14F-4D97-AF65-F5344CB8AC3E}">
        <p14:creationId xmlns:p14="http://schemas.microsoft.com/office/powerpoint/2010/main" val="3046342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AD5C-C285-1DDF-0762-A008780E8D46}"/>
              </a:ext>
            </a:extLst>
          </p:cNvPr>
          <p:cNvSpPr>
            <a:spLocks noGrp="1"/>
          </p:cNvSpPr>
          <p:nvPr>
            <p:ph type="title"/>
          </p:nvPr>
        </p:nvSpPr>
        <p:spPr>
          <a:xfrm>
            <a:off x="1295402" y="982132"/>
            <a:ext cx="9601196" cy="1303867"/>
          </a:xfrm>
        </p:spPr>
        <p:txBody>
          <a:bodyPr>
            <a:normAutofit/>
          </a:bodyPr>
          <a:lstStyle/>
          <a:p>
            <a:r>
              <a:rPr lang="en-US" dirty="0">
                <a:solidFill>
                  <a:srgbClr val="262626"/>
                </a:solidFill>
              </a:rPr>
              <a:t>A tale of two mergers …</a:t>
            </a:r>
          </a:p>
        </p:txBody>
      </p:sp>
      <p:sp>
        <p:nvSpPr>
          <p:cNvPr id="5" name="Content Placeholder 4">
            <a:extLst>
              <a:ext uri="{FF2B5EF4-FFF2-40B4-BE49-F238E27FC236}">
                <a16:creationId xmlns:a16="http://schemas.microsoft.com/office/drawing/2014/main" id="{1176AB86-C7CB-A201-2FBB-58098F9F0CE5}"/>
              </a:ext>
            </a:extLst>
          </p:cNvPr>
          <p:cNvSpPr>
            <a:spLocks noGrp="1"/>
          </p:cNvSpPr>
          <p:nvPr>
            <p:ph idx="1"/>
          </p:nvPr>
        </p:nvSpPr>
        <p:spPr>
          <a:xfrm>
            <a:off x="1295402" y="2556932"/>
            <a:ext cx="6256866" cy="3318936"/>
          </a:xfrm>
        </p:spPr>
        <p:txBody>
          <a:bodyPr>
            <a:normAutofit/>
          </a:bodyPr>
          <a:lstStyle/>
          <a:p>
            <a:r>
              <a:rPr lang="en-US" dirty="0">
                <a:solidFill>
                  <a:srgbClr val="262626"/>
                </a:solidFill>
              </a:rPr>
              <a:t>NGC 3256: extremely high star formation rate, yet molecular clouds not bound by their own gravity</a:t>
            </a:r>
          </a:p>
          <a:p>
            <a:r>
              <a:rPr lang="en-US" dirty="0">
                <a:solidFill>
                  <a:srgbClr val="262626"/>
                </a:solidFill>
              </a:rPr>
              <a:t>Antennae: star formation rate 1/5 that of    NGC 3256, but higher gas surface densities</a:t>
            </a:r>
          </a:p>
          <a:p>
            <a:pPr marL="0" indent="0">
              <a:buNone/>
            </a:pPr>
            <a:endParaRPr lang="en-US" dirty="0">
              <a:solidFill>
                <a:srgbClr val="262626"/>
              </a:solidFill>
            </a:endParaRPr>
          </a:p>
          <a:p>
            <a:pPr marL="0" indent="0">
              <a:buNone/>
            </a:pPr>
            <a:r>
              <a:rPr lang="en-US" dirty="0">
                <a:solidFill>
                  <a:srgbClr val="262626"/>
                </a:solidFill>
              </a:rPr>
              <a:t>Is time evolution in mergers muddying the picture?</a:t>
            </a:r>
          </a:p>
        </p:txBody>
      </p:sp>
      <p:pic>
        <p:nvPicPr>
          <p:cNvPr id="9" name="Graphic 8" descr="Puzzle">
            <a:extLst>
              <a:ext uri="{FF2B5EF4-FFF2-40B4-BE49-F238E27FC236}">
                <a16:creationId xmlns:a16="http://schemas.microsoft.com/office/drawing/2014/main" id="{F28BF876-BFBA-433C-F82C-37C947E6D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5026" y="2757636"/>
            <a:ext cx="2739728" cy="2739728"/>
          </a:xfrm>
          <a:prstGeom prst="rect">
            <a:avLst/>
          </a:prstGeom>
          <a:ln w="57150" cmpd="thickThin">
            <a:solidFill>
              <a:srgbClr val="7F7F7F"/>
            </a:solidFill>
            <a:miter lim="800000"/>
          </a:ln>
        </p:spPr>
      </p:pic>
      <p:pic>
        <p:nvPicPr>
          <p:cNvPr id="7" name="Picture 2" descr="SFR in our fiducial run. Top panel: The sum of SFR in our two interacting galaxies, displayed at every 5 (thin solid grey, without smoothing) and 25 (thick solid purple, smoothed) Myr, and the sum of SFR in the two isolated galaxies (thick dashed purple). Bottom panel: SFR enhancement, defined as the star formation in the interacting systems divided by the SFR in the isolated galaxies. The dashed vertical lines indicate first and second pericentric passages, plus coalescence (see top panel of Fig. 2 for definitions). The galaxy-pair period, between first and second pericentric passage (times not masked in light grey), exhibits an extended period of enhanced star formation.">
            <a:extLst>
              <a:ext uri="{FF2B5EF4-FFF2-40B4-BE49-F238E27FC236}">
                <a16:creationId xmlns:a16="http://schemas.microsoft.com/office/drawing/2014/main" id="{ECBBBC57-7A01-43A6-9096-ADD332F1B5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328" t="9325" r="12131" b="50078"/>
          <a:stretch/>
        </p:blipFill>
        <p:spPr bwMode="auto">
          <a:xfrm>
            <a:off x="7856486" y="2238381"/>
            <a:ext cx="3196807" cy="395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332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3AC2190-6401-27D9-01D2-DBCA742ACC1C}"/>
              </a:ext>
            </a:extLst>
          </p:cNvPr>
          <p:cNvSpPr>
            <a:spLocks noGrp="1"/>
          </p:cNvSpPr>
          <p:nvPr>
            <p:ph type="title"/>
          </p:nvPr>
        </p:nvSpPr>
        <p:spPr>
          <a:xfrm>
            <a:off x="1055599" y="1055077"/>
            <a:ext cx="2532909" cy="4794578"/>
          </a:xfrm>
        </p:spPr>
        <p:txBody>
          <a:bodyPr>
            <a:normAutofit/>
          </a:bodyPr>
          <a:lstStyle/>
          <a:p>
            <a:r>
              <a:rPr lang="en-US" dirty="0">
                <a:solidFill>
                  <a:srgbClr val="262626"/>
                </a:solidFill>
              </a:rPr>
              <a:t>A tale of two mergers</a:t>
            </a: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C01CC4DC-F7CB-3A81-C4D3-458AC433C1F7}"/>
              </a:ext>
            </a:extLst>
          </p:cNvPr>
          <p:cNvGraphicFramePr>
            <a:graphicFrameLocks noGrp="1"/>
          </p:cNvGraphicFramePr>
          <p:nvPr>
            <p:ph idx="1"/>
            <p:extLst>
              <p:ext uri="{D42A27DB-BD31-4B8C-83A1-F6EECF244321}">
                <p14:modId xmlns:p14="http://schemas.microsoft.com/office/powerpoint/2010/main" val="2896828436"/>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E86684A-6420-BB9D-EB9B-505142B30DBF}"/>
              </a:ext>
            </a:extLst>
          </p:cNvPr>
          <p:cNvSpPr txBox="1"/>
          <p:nvPr/>
        </p:nvSpPr>
        <p:spPr>
          <a:xfrm>
            <a:off x="5596866" y="620457"/>
            <a:ext cx="5144114" cy="1077218"/>
          </a:xfrm>
          <a:prstGeom prst="rect">
            <a:avLst/>
          </a:prstGeom>
          <a:noFill/>
        </p:spPr>
        <p:txBody>
          <a:bodyPr wrap="square" rtlCol="0">
            <a:spAutoFit/>
          </a:bodyPr>
          <a:lstStyle/>
          <a:p>
            <a:r>
              <a:rPr lang="en-US" sz="3200" dirty="0"/>
              <a:t>Antennae here: high gas mass per unit area</a:t>
            </a:r>
          </a:p>
        </p:txBody>
      </p:sp>
      <p:sp>
        <p:nvSpPr>
          <p:cNvPr id="6" name="TextBox 5">
            <a:extLst>
              <a:ext uri="{FF2B5EF4-FFF2-40B4-BE49-F238E27FC236}">
                <a16:creationId xmlns:a16="http://schemas.microsoft.com/office/drawing/2014/main" id="{FFE68333-27FB-615E-6F82-A7B771D370D4}"/>
              </a:ext>
            </a:extLst>
          </p:cNvPr>
          <p:cNvSpPr txBox="1"/>
          <p:nvPr/>
        </p:nvSpPr>
        <p:spPr>
          <a:xfrm>
            <a:off x="5467024" y="5521035"/>
            <a:ext cx="6719340" cy="584775"/>
          </a:xfrm>
          <a:prstGeom prst="rect">
            <a:avLst/>
          </a:prstGeom>
          <a:noFill/>
        </p:spPr>
        <p:txBody>
          <a:bodyPr wrap="none" rtlCol="0">
            <a:spAutoFit/>
          </a:bodyPr>
          <a:lstStyle/>
          <a:p>
            <a:r>
              <a:rPr lang="en-US" sz="3200" dirty="0"/>
              <a:t>NGC 3256 here: high star formation rate</a:t>
            </a:r>
          </a:p>
        </p:txBody>
      </p:sp>
      <p:sp>
        <p:nvSpPr>
          <p:cNvPr id="8" name="Curved Left Arrow 7">
            <a:extLst>
              <a:ext uri="{FF2B5EF4-FFF2-40B4-BE49-F238E27FC236}">
                <a16:creationId xmlns:a16="http://schemas.microsoft.com/office/drawing/2014/main" id="{0C507E58-53FB-FF7C-FF59-7D4E9B4BF5EE}"/>
              </a:ext>
            </a:extLst>
          </p:cNvPr>
          <p:cNvSpPr/>
          <p:nvPr/>
        </p:nvSpPr>
        <p:spPr>
          <a:xfrm flipH="1">
            <a:off x="4699160" y="804669"/>
            <a:ext cx="739132" cy="221015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5">
            <a:extLst>
              <a:ext uri="{FF2B5EF4-FFF2-40B4-BE49-F238E27FC236}">
                <a16:creationId xmlns:a16="http://schemas.microsoft.com/office/drawing/2014/main" id="{DA935876-DF20-232B-4FDD-621FFC6ABF9E}"/>
              </a:ext>
            </a:extLst>
          </p:cNvPr>
          <p:cNvSpPr/>
          <p:nvPr/>
        </p:nvSpPr>
        <p:spPr>
          <a:xfrm rot="10800000">
            <a:off x="4662353" y="3578077"/>
            <a:ext cx="804671" cy="221015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Left Arrow 16">
            <a:extLst>
              <a:ext uri="{FF2B5EF4-FFF2-40B4-BE49-F238E27FC236}">
                <a16:creationId xmlns:a16="http://schemas.microsoft.com/office/drawing/2014/main" id="{24D79772-4187-8970-61D2-0673A9DF78C8}"/>
              </a:ext>
            </a:extLst>
          </p:cNvPr>
          <p:cNvSpPr/>
          <p:nvPr/>
        </p:nvSpPr>
        <p:spPr>
          <a:xfrm rot="10800000" flipH="1">
            <a:off x="11384281" y="2523971"/>
            <a:ext cx="723570" cy="2478333"/>
          </a:xfrm>
          <a:prstGeom prst="curved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628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381A4D-D01F-BB83-DA61-D94EE0AE502B}"/>
              </a:ext>
            </a:extLst>
          </p:cNvPr>
          <p:cNvSpPr>
            <a:spLocks noGrp="1"/>
          </p:cNvSpPr>
          <p:nvPr>
            <p:ph type="title"/>
          </p:nvPr>
        </p:nvSpPr>
        <p:spPr>
          <a:xfrm>
            <a:off x="952108" y="954756"/>
            <a:ext cx="2730414" cy="4946003"/>
          </a:xfrm>
        </p:spPr>
        <p:txBody>
          <a:bodyPr>
            <a:normAutofit/>
          </a:bodyPr>
          <a:lstStyle/>
          <a:p>
            <a:r>
              <a:rPr lang="en-US" sz="4000" dirty="0">
                <a:solidFill>
                  <a:srgbClr val="FFFFFF"/>
                </a:solidFill>
              </a:rPr>
              <a:t>Summary</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0666F1-3209-FE5E-4B35-7B9E2A390846}"/>
              </a:ext>
            </a:extLst>
          </p:cNvPr>
          <p:cNvSpPr>
            <a:spLocks noGrp="1"/>
          </p:cNvSpPr>
          <p:nvPr>
            <p:ph idx="1"/>
          </p:nvPr>
        </p:nvSpPr>
        <p:spPr>
          <a:xfrm>
            <a:off x="5140934" y="469900"/>
            <a:ext cx="5953630" cy="5405968"/>
          </a:xfrm>
        </p:spPr>
        <p:txBody>
          <a:bodyPr anchor="ctr">
            <a:normAutofit fontScale="92500"/>
          </a:bodyPr>
          <a:lstStyle/>
          <a:p>
            <a:r>
              <a:rPr lang="en-US" dirty="0"/>
              <a:t>Observing the sky at </a:t>
            </a:r>
            <a:r>
              <a:rPr lang="en-US" dirty="0" err="1"/>
              <a:t>millimetre</a:t>
            </a:r>
            <a:r>
              <a:rPr lang="en-US" dirty="0"/>
              <a:t> wavelengths lets us probe the cold, dense gas that is the fuel for star formation</a:t>
            </a:r>
          </a:p>
          <a:p>
            <a:pPr lvl="1"/>
            <a:r>
              <a:rPr lang="en-US" dirty="0"/>
              <a:t>I started my career studying star-forming clouds in the nearest spiral galaxies</a:t>
            </a:r>
          </a:p>
          <a:p>
            <a:r>
              <a:rPr lang="en-US" dirty="0"/>
              <a:t>ALMA is a fantastically powerful telescope that after a decade in operation still produces surprises </a:t>
            </a:r>
          </a:p>
          <a:p>
            <a:r>
              <a:rPr lang="en-US" dirty="0"/>
              <a:t>My recent work on merging galaxies has revealed gas clouds with significantly different properties than clouds in normal spiral galaxies</a:t>
            </a:r>
          </a:p>
          <a:p>
            <a:pPr lvl="1"/>
            <a:r>
              <a:rPr lang="en-US" dirty="0"/>
              <a:t>These changes in cloud properties are likely linked to the high star formation rate seen in mergers</a:t>
            </a:r>
          </a:p>
          <a:p>
            <a:pPr lvl="1"/>
            <a:r>
              <a:rPr lang="en-US" dirty="0"/>
              <a:t>But rapid time evolution in gas and star formation during the merger phase complicates the analysis</a:t>
            </a:r>
          </a:p>
        </p:txBody>
      </p:sp>
    </p:spTree>
    <p:extLst>
      <p:ext uri="{BB962C8B-B14F-4D97-AF65-F5344CB8AC3E}">
        <p14:creationId xmlns:p14="http://schemas.microsoft.com/office/powerpoint/2010/main" val="140286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137C-D2B6-F5A0-B80F-2EA7CD84780C}"/>
              </a:ext>
            </a:extLst>
          </p:cNvPr>
          <p:cNvSpPr>
            <a:spLocks noGrp="1"/>
          </p:cNvSpPr>
          <p:nvPr>
            <p:ph type="title"/>
          </p:nvPr>
        </p:nvSpPr>
        <p:spPr/>
        <p:txBody>
          <a:bodyPr>
            <a:normAutofit fontScale="90000"/>
          </a:bodyPr>
          <a:lstStyle/>
          <a:p>
            <a:r>
              <a:rPr lang="en-US" dirty="0"/>
              <a:t>My first radio project: cold dense clouds of gas in M33 with the Owens Valley Millimeter Array</a:t>
            </a:r>
          </a:p>
        </p:txBody>
      </p:sp>
      <p:pic>
        <p:nvPicPr>
          <p:cNvPr id="7" name="Content Placeholder 6" descr="A picture containing diagram&#10;&#10;Description automatically generated">
            <a:extLst>
              <a:ext uri="{FF2B5EF4-FFF2-40B4-BE49-F238E27FC236}">
                <a16:creationId xmlns:a16="http://schemas.microsoft.com/office/drawing/2014/main" id="{C705C841-78E4-F4A0-49EF-154383F6817D}"/>
              </a:ext>
            </a:extLst>
          </p:cNvPr>
          <p:cNvPicPr>
            <a:picLocks noGrp="1" noChangeAspect="1"/>
          </p:cNvPicPr>
          <p:nvPr>
            <p:ph sz="half" idx="1"/>
          </p:nvPr>
        </p:nvPicPr>
        <p:blipFill>
          <a:blip r:embed="rId2"/>
          <a:stretch>
            <a:fillRect/>
          </a:stretch>
        </p:blipFill>
        <p:spPr>
          <a:xfrm>
            <a:off x="1716588" y="2560638"/>
            <a:ext cx="3882024" cy="3309937"/>
          </a:xfrm>
        </p:spPr>
      </p:pic>
      <p:pic>
        <p:nvPicPr>
          <p:cNvPr id="5" name="Picture 7">
            <a:extLst>
              <a:ext uri="{FF2B5EF4-FFF2-40B4-BE49-F238E27FC236}">
                <a16:creationId xmlns:a16="http://schemas.microsoft.com/office/drawing/2014/main" id="{1DBBAFB0-4F21-8B2F-29EF-7310E1BCB59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30467" y="2560638"/>
            <a:ext cx="4220565" cy="3309937"/>
          </a:xfrm>
        </p:spPr>
      </p:pic>
      <p:sp>
        <p:nvSpPr>
          <p:cNvPr id="8" name="TextBox 7">
            <a:extLst>
              <a:ext uri="{FF2B5EF4-FFF2-40B4-BE49-F238E27FC236}">
                <a16:creationId xmlns:a16="http://schemas.microsoft.com/office/drawing/2014/main" id="{FFC9F82F-E712-69CA-8024-B2CE0501B387}"/>
              </a:ext>
            </a:extLst>
          </p:cNvPr>
          <p:cNvSpPr txBox="1"/>
          <p:nvPr/>
        </p:nvSpPr>
        <p:spPr>
          <a:xfrm>
            <a:off x="6593390" y="5870575"/>
            <a:ext cx="3999365" cy="369332"/>
          </a:xfrm>
          <a:prstGeom prst="rect">
            <a:avLst/>
          </a:prstGeom>
          <a:noFill/>
        </p:spPr>
        <p:txBody>
          <a:bodyPr wrap="none" rtlCol="0">
            <a:spAutoFit/>
          </a:bodyPr>
          <a:lstStyle/>
          <a:p>
            <a:r>
              <a:rPr lang="en-US" dirty="0"/>
              <a:t>(the array only had 3 antennas at the time!)</a:t>
            </a:r>
          </a:p>
        </p:txBody>
      </p:sp>
      <p:sp>
        <p:nvSpPr>
          <p:cNvPr id="9" name="TextBox 8">
            <a:extLst>
              <a:ext uri="{FF2B5EF4-FFF2-40B4-BE49-F238E27FC236}">
                <a16:creationId xmlns:a16="http://schemas.microsoft.com/office/drawing/2014/main" id="{9D3A5DFD-F8CE-2184-4A0C-6B7B69664EE2}"/>
              </a:ext>
            </a:extLst>
          </p:cNvPr>
          <p:cNvSpPr txBox="1"/>
          <p:nvPr/>
        </p:nvSpPr>
        <p:spPr>
          <a:xfrm>
            <a:off x="1716588" y="3244334"/>
            <a:ext cx="1359668" cy="369332"/>
          </a:xfrm>
          <a:prstGeom prst="rect">
            <a:avLst/>
          </a:prstGeom>
          <a:noFill/>
        </p:spPr>
        <p:txBody>
          <a:bodyPr wrap="none" rtlCol="0">
            <a:spAutoFit/>
          </a:bodyPr>
          <a:lstStyle/>
          <a:p>
            <a:r>
              <a:rPr lang="en-US" dirty="0">
                <a:highlight>
                  <a:srgbClr val="C0C0C0"/>
                </a:highlight>
              </a:rPr>
              <a:t>60 light years</a:t>
            </a:r>
          </a:p>
        </p:txBody>
      </p:sp>
      <p:sp>
        <p:nvSpPr>
          <p:cNvPr id="10" name="TextBox 9">
            <a:extLst>
              <a:ext uri="{FF2B5EF4-FFF2-40B4-BE49-F238E27FC236}">
                <a16:creationId xmlns:a16="http://schemas.microsoft.com/office/drawing/2014/main" id="{FDCAB94B-9E0A-680F-9812-72C999C64BD2}"/>
              </a:ext>
            </a:extLst>
          </p:cNvPr>
          <p:cNvSpPr txBox="1"/>
          <p:nvPr/>
        </p:nvSpPr>
        <p:spPr>
          <a:xfrm>
            <a:off x="1279560" y="5870575"/>
            <a:ext cx="4653518" cy="369332"/>
          </a:xfrm>
          <a:prstGeom prst="rect">
            <a:avLst/>
          </a:prstGeom>
          <a:noFill/>
        </p:spPr>
        <p:txBody>
          <a:bodyPr wrap="none" rtlCol="0">
            <a:spAutoFit/>
          </a:bodyPr>
          <a:lstStyle/>
          <a:p>
            <a:r>
              <a:rPr lang="en-US" dirty="0"/>
              <a:t>Wilson, Scoville et al., 1988, Astrophysical Journal</a:t>
            </a:r>
          </a:p>
        </p:txBody>
      </p:sp>
    </p:spTree>
    <p:extLst>
      <p:ext uri="{BB962C8B-B14F-4D97-AF65-F5344CB8AC3E}">
        <p14:creationId xmlns:p14="http://schemas.microsoft.com/office/powerpoint/2010/main" val="2377542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ars in space&#10;&#10;Description automatically generated with low confidence">
            <a:extLst>
              <a:ext uri="{FF2B5EF4-FFF2-40B4-BE49-F238E27FC236}">
                <a16:creationId xmlns:a16="http://schemas.microsoft.com/office/drawing/2014/main" id="{47289ABA-A92D-034C-9452-B1ACB03C32EF}"/>
              </a:ext>
            </a:extLst>
          </p:cNvPr>
          <p:cNvPicPr>
            <a:picLocks noChangeAspect="1"/>
          </p:cNvPicPr>
          <p:nvPr/>
        </p:nvPicPr>
        <p:blipFill rotWithShape="1">
          <a:blip r:embed="rId2"/>
          <a:srcRect l="53007" r="879" b="6457"/>
          <a:stretch/>
        </p:blipFill>
        <p:spPr>
          <a:xfrm>
            <a:off x="766119" y="648307"/>
            <a:ext cx="5622324" cy="5561386"/>
          </a:xfrm>
          <a:prstGeom prst="rect">
            <a:avLst/>
          </a:prstGeom>
        </p:spPr>
      </p:pic>
      <p:pic>
        <p:nvPicPr>
          <p:cNvPr id="4" name="Content Placeholder 4">
            <a:extLst>
              <a:ext uri="{FF2B5EF4-FFF2-40B4-BE49-F238E27FC236}">
                <a16:creationId xmlns:a16="http://schemas.microsoft.com/office/drawing/2014/main" id="{060D3261-92DC-DB4D-93D7-9C693F49F7A0}"/>
              </a:ext>
            </a:extLst>
          </p:cNvPr>
          <p:cNvPicPr>
            <a:picLocks noChangeAspect="1"/>
          </p:cNvPicPr>
          <p:nvPr/>
        </p:nvPicPr>
        <p:blipFill rotWithShape="1">
          <a:blip r:embed="rId3">
            <a:alphaModFix/>
          </a:blip>
          <a:srcRect l="13133" t="8183" r="57618" b="53454"/>
          <a:stretch/>
        </p:blipFill>
        <p:spPr>
          <a:xfrm>
            <a:off x="7339241" y="1515974"/>
            <a:ext cx="3348638" cy="4051337"/>
          </a:xfrm>
          <a:prstGeom prst="rect">
            <a:avLst/>
          </a:prstGeom>
        </p:spPr>
      </p:pic>
      <p:sp>
        <p:nvSpPr>
          <p:cNvPr id="5" name="TextBox 4">
            <a:extLst>
              <a:ext uri="{FF2B5EF4-FFF2-40B4-BE49-F238E27FC236}">
                <a16:creationId xmlns:a16="http://schemas.microsoft.com/office/drawing/2014/main" id="{E15AD8FA-33C7-7883-B8B8-F0926CC81DDF}"/>
              </a:ext>
            </a:extLst>
          </p:cNvPr>
          <p:cNvSpPr txBox="1"/>
          <p:nvPr/>
        </p:nvSpPr>
        <p:spPr>
          <a:xfrm>
            <a:off x="9668120" y="4552328"/>
            <a:ext cx="911147" cy="369332"/>
          </a:xfrm>
          <a:prstGeom prst="rect">
            <a:avLst/>
          </a:prstGeom>
          <a:noFill/>
        </p:spPr>
        <p:txBody>
          <a:bodyPr wrap="none" rtlCol="0">
            <a:spAutoFit/>
          </a:bodyPr>
          <a:lstStyle/>
          <a:p>
            <a:r>
              <a:rPr lang="en-US" dirty="0">
                <a:highlight>
                  <a:srgbClr val="C0C0C0"/>
                </a:highlight>
              </a:rPr>
              <a:t>3000 </a:t>
            </a:r>
            <a:r>
              <a:rPr lang="en-US" dirty="0" err="1">
                <a:highlight>
                  <a:srgbClr val="C0C0C0"/>
                </a:highlight>
              </a:rPr>
              <a:t>l.y</a:t>
            </a:r>
            <a:r>
              <a:rPr lang="en-US" dirty="0">
                <a:highlight>
                  <a:srgbClr val="C0C0C0"/>
                </a:highlight>
              </a:rPr>
              <a:t>.</a:t>
            </a:r>
          </a:p>
        </p:txBody>
      </p:sp>
    </p:spTree>
    <p:extLst>
      <p:ext uri="{BB962C8B-B14F-4D97-AF65-F5344CB8AC3E}">
        <p14:creationId xmlns:p14="http://schemas.microsoft.com/office/powerpoint/2010/main" val="3528485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EE15D8F5-87D0-452C-93FB-8CA3F98D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9BCF8C7-8464-4B36-AF07-C89E5129E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4" name="Picture 23">
              <a:extLst>
                <a:ext uri="{FF2B5EF4-FFF2-40B4-BE49-F238E27FC236}">
                  <a16:creationId xmlns:a16="http://schemas.microsoft.com/office/drawing/2014/main" id="{69A16566-722B-41C8-8B9F-B133B71E23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5F929A8C-ADE2-462E-A437-C028E4648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117397E4-1968-4513-988E-69C130AC1E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DA0B6105-4183-4AEC-BDB1-E67B7B2C704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92C9556F-A5AF-DED4-862A-DCF81FFFA941}"/>
              </a:ext>
            </a:extLst>
          </p:cNvPr>
          <p:cNvSpPr>
            <a:spLocks noGrp="1"/>
          </p:cNvSpPr>
          <p:nvPr>
            <p:ph type="title"/>
          </p:nvPr>
        </p:nvSpPr>
        <p:spPr>
          <a:xfrm>
            <a:off x="1256858" y="982132"/>
            <a:ext cx="4842190" cy="1774814"/>
          </a:xfrm>
        </p:spPr>
        <p:txBody>
          <a:bodyPr vert="horz" lIns="91440" tIns="45720" rIns="91440" bIns="45720" rtlCol="0" anchor="ctr">
            <a:normAutofit fontScale="90000"/>
          </a:bodyPr>
          <a:lstStyle/>
          <a:p>
            <a:r>
              <a:rPr lang="en-US" sz="4100" dirty="0"/>
              <a:t>My first sabbatical: Super-giant gas clouds in a merging galaxy</a:t>
            </a:r>
          </a:p>
        </p:txBody>
      </p:sp>
      <p:cxnSp>
        <p:nvCxnSpPr>
          <p:cNvPr id="29" name="Straight Connector 28">
            <a:extLst>
              <a:ext uri="{FF2B5EF4-FFF2-40B4-BE49-F238E27FC236}">
                <a16:creationId xmlns:a16="http://schemas.microsoft.com/office/drawing/2014/main" id="{5A8B956C-6D95-401E-8C33-997227D9D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4">
            <a:extLst>
              <a:ext uri="{FF2B5EF4-FFF2-40B4-BE49-F238E27FC236}">
                <a16:creationId xmlns:a16="http://schemas.microsoft.com/office/drawing/2014/main" id="{D7B5A66F-B545-4260-E5A0-46CA77291358}"/>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6852" r="6995" b="-4"/>
          <a:stretch/>
        </p:blipFill>
        <p:spPr>
          <a:xfrm>
            <a:off x="1496652" y="3031067"/>
            <a:ext cx="2831756" cy="3089773"/>
          </a:xfrm>
          <a:prstGeom prst="rect">
            <a:avLst/>
          </a:prstGeom>
          <a:ln w="57150" cmpd="thickThin">
            <a:solidFill>
              <a:schemeClr val="tx1">
                <a:lumMod val="50000"/>
                <a:lumOff val="50000"/>
              </a:schemeClr>
            </a:solidFill>
            <a:miter lim="800000"/>
          </a:ln>
        </p:spPr>
      </p:pic>
      <p:pic>
        <p:nvPicPr>
          <p:cNvPr id="9" name="Content Placeholder 8" descr="A picture containing text&#10;&#10;Description automatically generated">
            <a:extLst>
              <a:ext uri="{FF2B5EF4-FFF2-40B4-BE49-F238E27FC236}">
                <a16:creationId xmlns:a16="http://schemas.microsoft.com/office/drawing/2014/main" id="{0B2F35D6-9B80-9B47-7A59-F6D336456AE3}"/>
              </a:ext>
            </a:extLst>
          </p:cNvPr>
          <p:cNvPicPr>
            <a:picLocks noGrp="1" noChangeAspect="1"/>
          </p:cNvPicPr>
          <p:nvPr>
            <p:ph sz="half" idx="1"/>
          </p:nvPr>
        </p:nvPicPr>
        <p:blipFill rotWithShape="1">
          <a:blip r:embed="rId6"/>
          <a:srcRect l="17217" t="11647" r="6858" b="29459"/>
          <a:stretch/>
        </p:blipFill>
        <p:spPr>
          <a:xfrm rot="7308414">
            <a:off x="6435892" y="1276067"/>
            <a:ext cx="4287795" cy="4304078"/>
          </a:xfrm>
        </p:spPr>
      </p:pic>
      <p:sp>
        <p:nvSpPr>
          <p:cNvPr id="11" name="TextBox 10">
            <a:extLst>
              <a:ext uri="{FF2B5EF4-FFF2-40B4-BE49-F238E27FC236}">
                <a16:creationId xmlns:a16="http://schemas.microsoft.com/office/drawing/2014/main" id="{1B06F15D-DFB2-DEC8-311F-31556D4A5E0E}"/>
              </a:ext>
            </a:extLst>
          </p:cNvPr>
          <p:cNvSpPr txBox="1"/>
          <p:nvPr/>
        </p:nvSpPr>
        <p:spPr>
          <a:xfrm>
            <a:off x="4525264" y="5279797"/>
            <a:ext cx="3138295" cy="646331"/>
          </a:xfrm>
          <a:prstGeom prst="rect">
            <a:avLst/>
          </a:prstGeom>
          <a:noFill/>
        </p:spPr>
        <p:txBody>
          <a:bodyPr wrap="none" rtlCol="0">
            <a:spAutoFit/>
          </a:bodyPr>
          <a:lstStyle/>
          <a:p>
            <a:r>
              <a:rPr lang="en-US" dirty="0"/>
              <a:t>Wilson et al., 2000;</a:t>
            </a:r>
          </a:p>
          <a:p>
            <a:r>
              <a:rPr lang="en-US" dirty="0"/>
              <a:t>HST image Whitmore et al. 1999</a:t>
            </a:r>
          </a:p>
        </p:txBody>
      </p:sp>
      <p:sp>
        <p:nvSpPr>
          <p:cNvPr id="12" name="TextBox 11">
            <a:extLst>
              <a:ext uri="{FF2B5EF4-FFF2-40B4-BE49-F238E27FC236}">
                <a16:creationId xmlns:a16="http://schemas.microsoft.com/office/drawing/2014/main" id="{A1B11A4A-1FE4-EB86-1C61-A75D0E6827F9}"/>
              </a:ext>
            </a:extLst>
          </p:cNvPr>
          <p:cNvSpPr txBox="1"/>
          <p:nvPr/>
        </p:nvSpPr>
        <p:spPr>
          <a:xfrm>
            <a:off x="4525264" y="3181880"/>
            <a:ext cx="1343958" cy="369332"/>
          </a:xfrm>
          <a:prstGeom prst="rect">
            <a:avLst/>
          </a:prstGeom>
          <a:noFill/>
        </p:spPr>
        <p:txBody>
          <a:bodyPr wrap="none" rtlCol="0">
            <a:spAutoFit/>
          </a:bodyPr>
          <a:lstStyle/>
          <a:p>
            <a:r>
              <a:rPr lang="en-US" dirty="0"/>
              <a:t>900x1500 </a:t>
            </a:r>
            <a:r>
              <a:rPr lang="en-US" dirty="0" err="1"/>
              <a:t>l.y</a:t>
            </a:r>
            <a:r>
              <a:rPr lang="en-US" dirty="0"/>
              <a:t>.</a:t>
            </a:r>
          </a:p>
        </p:txBody>
      </p:sp>
    </p:spTree>
    <p:extLst>
      <p:ext uri="{BB962C8B-B14F-4D97-AF65-F5344CB8AC3E}">
        <p14:creationId xmlns:p14="http://schemas.microsoft.com/office/powerpoint/2010/main" val="3520743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60D3261-92DC-DB4D-93D7-9C693F49F7A0}"/>
              </a:ext>
            </a:extLst>
          </p:cNvPr>
          <p:cNvPicPr>
            <a:picLocks noChangeAspect="1"/>
          </p:cNvPicPr>
          <p:nvPr/>
        </p:nvPicPr>
        <p:blipFill rotWithShape="1">
          <a:blip r:embed="rId2">
            <a:alphaModFix/>
          </a:blip>
          <a:srcRect l="13133" t="8183" r="57618" b="53454"/>
          <a:stretch/>
        </p:blipFill>
        <p:spPr>
          <a:xfrm>
            <a:off x="6606208" y="834999"/>
            <a:ext cx="4111488" cy="4974268"/>
          </a:xfrm>
          <a:prstGeom prst="rect">
            <a:avLst/>
          </a:prstGeom>
        </p:spPr>
      </p:pic>
      <p:sp>
        <p:nvSpPr>
          <p:cNvPr id="6" name="TextBox 5">
            <a:extLst>
              <a:ext uri="{FF2B5EF4-FFF2-40B4-BE49-F238E27FC236}">
                <a16:creationId xmlns:a16="http://schemas.microsoft.com/office/drawing/2014/main" id="{C701B81D-2583-9421-C1CC-D05B6C111AF6}"/>
              </a:ext>
            </a:extLst>
          </p:cNvPr>
          <p:cNvSpPr txBox="1"/>
          <p:nvPr/>
        </p:nvSpPr>
        <p:spPr>
          <a:xfrm>
            <a:off x="6384917" y="5809267"/>
            <a:ext cx="4819589" cy="369332"/>
          </a:xfrm>
          <a:prstGeom prst="rect">
            <a:avLst/>
          </a:prstGeom>
          <a:noFill/>
        </p:spPr>
        <p:txBody>
          <a:bodyPr wrap="none" rtlCol="0">
            <a:spAutoFit/>
          </a:bodyPr>
          <a:lstStyle/>
          <a:p>
            <a:r>
              <a:rPr lang="en-US" dirty="0"/>
              <a:t>ALMA data: Brunetti, Wilson, et al. (in preparation)</a:t>
            </a:r>
          </a:p>
        </p:txBody>
      </p:sp>
      <p:pic>
        <p:nvPicPr>
          <p:cNvPr id="3" name="Picture 4">
            <a:extLst>
              <a:ext uri="{FF2B5EF4-FFF2-40B4-BE49-F238E27FC236}">
                <a16:creationId xmlns:a16="http://schemas.microsoft.com/office/drawing/2014/main" id="{4901760E-C71E-C684-8AFC-4BE9447AE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2" r="6995" b="-4"/>
          <a:stretch/>
        </p:blipFill>
        <p:spPr>
          <a:xfrm>
            <a:off x="1726095" y="944330"/>
            <a:ext cx="4111488" cy="4486108"/>
          </a:xfrm>
          <a:prstGeom prst="rect">
            <a:avLst/>
          </a:prstGeom>
          <a:ln w="57150" cmpd="thickThin">
            <a:solidFill>
              <a:schemeClr val="tx1">
                <a:lumMod val="50000"/>
                <a:lumOff val="50000"/>
              </a:schemeClr>
            </a:solidFill>
            <a:miter lim="800000"/>
          </a:ln>
        </p:spPr>
      </p:pic>
      <p:sp>
        <p:nvSpPr>
          <p:cNvPr id="7" name="TextBox 6">
            <a:extLst>
              <a:ext uri="{FF2B5EF4-FFF2-40B4-BE49-F238E27FC236}">
                <a16:creationId xmlns:a16="http://schemas.microsoft.com/office/drawing/2014/main" id="{CA98F67C-E6D1-4DEA-4089-E2774F7B1DD7}"/>
              </a:ext>
            </a:extLst>
          </p:cNvPr>
          <p:cNvSpPr txBox="1"/>
          <p:nvPr/>
        </p:nvSpPr>
        <p:spPr>
          <a:xfrm>
            <a:off x="2097156" y="5659233"/>
            <a:ext cx="3019032" cy="369332"/>
          </a:xfrm>
          <a:prstGeom prst="rect">
            <a:avLst/>
          </a:prstGeom>
          <a:noFill/>
        </p:spPr>
        <p:txBody>
          <a:bodyPr wrap="none" rtlCol="0">
            <a:spAutoFit/>
          </a:bodyPr>
          <a:lstStyle/>
          <a:p>
            <a:r>
              <a:rPr lang="en-US" dirty="0"/>
              <a:t>OVRO data: Wilson et al., 2000</a:t>
            </a:r>
          </a:p>
        </p:txBody>
      </p:sp>
      <p:sp>
        <p:nvSpPr>
          <p:cNvPr id="8" name="TextBox 7">
            <a:extLst>
              <a:ext uri="{FF2B5EF4-FFF2-40B4-BE49-F238E27FC236}">
                <a16:creationId xmlns:a16="http://schemas.microsoft.com/office/drawing/2014/main" id="{9E034527-65BA-D289-B10E-A6FFABBB9F94}"/>
              </a:ext>
            </a:extLst>
          </p:cNvPr>
          <p:cNvSpPr txBox="1"/>
          <p:nvPr/>
        </p:nvSpPr>
        <p:spPr>
          <a:xfrm>
            <a:off x="9680714" y="4626510"/>
            <a:ext cx="911147" cy="369332"/>
          </a:xfrm>
          <a:prstGeom prst="rect">
            <a:avLst/>
          </a:prstGeom>
          <a:noFill/>
        </p:spPr>
        <p:txBody>
          <a:bodyPr wrap="none" rtlCol="0">
            <a:spAutoFit/>
          </a:bodyPr>
          <a:lstStyle/>
          <a:p>
            <a:r>
              <a:rPr lang="en-US" dirty="0">
                <a:highlight>
                  <a:srgbClr val="C0C0C0"/>
                </a:highlight>
              </a:rPr>
              <a:t>3000 </a:t>
            </a:r>
            <a:r>
              <a:rPr lang="en-US" dirty="0" err="1">
                <a:highlight>
                  <a:srgbClr val="C0C0C0"/>
                </a:highlight>
              </a:rPr>
              <a:t>l.y</a:t>
            </a:r>
            <a:r>
              <a:rPr lang="en-US" dirty="0">
                <a:highlight>
                  <a:srgbClr val="C0C0C0"/>
                </a:highlight>
              </a:rPr>
              <a:t>.</a:t>
            </a:r>
          </a:p>
        </p:txBody>
      </p:sp>
      <p:sp>
        <p:nvSpPr>
          <p:cNvPr id="9" name="TextBox 8">
            <a:extLst>
              <a:ext uri="{FF2B5EF4-FFF2-40B4-BE49-F238E27FC236}">
                <a16:creationId xmlns:a16="http://schemas.microsoft.com/office/drawing/2014/main" id="{5FEDFB51-C957-C0AE-B496-8EAF093CD566}"/>
              </a:ext>
            </a:extLst>
          </p:cNvPr>
          <p:cNvSpPr txBox="1"/>
          <p:nvPr/>
        </p:nvSpPr>
        <p:spPr>
          <a:xfrm>
            <a:off x="4735314" y="1196729"/>
            <a:ext cx="761747" cy="461665"/>
          </a:xfrm>
          <a:prstGeom prst="rect">
            <a:avLst/>
          </a:prstGeom>
          <a:noFill/>
        </p:spPr>
        <p:txBody>
          <a:bodyPr wrap="none" rtlCol="0">
            <a:spAutoFit/>
          </a:bodyPr>
          <a:lstStyle/>
          <a:p>
            <a:r>
              <a:rPr lang="en-US" sz="2400" b="1" dirty="0">
                <a:solidFill>
                  <a:schemeClr val="bg1"/>
                </a:solidFill>
              </a:rPr>
              <a:t>1999</a:t>
            </a:r>
          </a:p>
        </p:txBody>
      </p:sp>
      <p:sp>
        <p:nvSpPr>
          <p:cNvPr id="10" name="TextBox 9">
            <a:extLst>
              <a:ext uri="{FF2B5EF4-FFF2-40B4-BE49-F238E27FC236}">
                <a16:creationId xmlns:a16="http://schemas.microsoft.com/office/drawing/2014/main" id="{31F05204-E4D3-37C8-94BB-9AFF97927438}"/>
              </a:ext>
            </a:extLst>
          </p:cNvPr>
          <p:cNvSpPr txBox="1"/>
          <p:nvPr/>
        </p:nvSpPr>
        <p:spPr>
          <a:xfrm>
            <a:off x="9704158" y="1048733"/>
            <a:ext cx="761747" cy="461665"/>
          </a:xfrm>
          <a:prstGeom prst="rect">
            <a:avLst/>
          </a:prstGeom>
          <a:noFill/>
        </p:spPr>
        <p:txBody>
          <a:bodyPr wrap="none" rtlCol="0">
            <a:spAutoFit/>
          </a:bodyPr>
          <a:lstStyle/>
          <a:p>
            <a:r>
              <a:rPr lang="en-US" sz="2400" b="1" dirty="0"/>
              <a:t>2020</a:t>
            </a:r>
          </a:p>
        </p:txBody>
      </p:sp>
    </p:spTree>
    <p:extLst>
      <p:ext uri="{BB962C8B-B14F-4D97-AF65-F5344CB8AC3E}">
        <p14:creationId xmlns:p14="http://schemas.microsoft.com/office/powerpoint/2010/main" val="25378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570673" y="443291"/>
            <a:ext cx="2282255" cy="2876378"/>
          </a:xfrm>
        </p:spPr>
        <p:txBody>
          <a:bodyPr/>
          <a:lstStyle/>
          <a:p>
            <a:pPr eaLnBrk="1" hangingPunct="1"/>
            <a:r>
              <a:rPr lang="en-GB" sz="3600" dirty="0">
                <a:solidFill>
                  <a:schemeClr val="tx1"/>
                </a:solidFill>
                <a:ea typeface="ＭＳ Ｐゴシック" charset="0"/>
                <a:cs typeface="ＭＳ Ｐゴシック" charset="0"/>
              </a:rPr>
              <a:t>Importance of the </a:t>
            </a:r>
            <a:r>
              <a:rPr lang="en-US" sz="3600" dirty="0" err="1">
                <a:solidFill>
                  <a:schemeClr val="tx1"/>
                </a:solidFill>
                <a:ea typeface="ＭＳ Ｐゴシック" charset="0"/>
                <a:cs typeface="ＭＳ Ｐゴシック" charset="0"/>
              </a:rPr>
              <a:t>Millimetre</a:t>
            </a:r>
            <a:r>
              <a:rPr lang="en-US" sz="3600" dirty="0">
                <a:solidFill>
                  <a:schemeClr val="tx1"/>
                </a:solidFill>
                <a:ea typeface="ＭＳ Ｐゴシック" charset="0"/>
                <a:cs typeface="ＭＳ Ｐゴシック" charset="0"/>
              </a:rPr>
              <a:t>/Infrared</a:t>
            </a:r>
          </a:p>
        </p:txBody>
      </p:sp>
      <p:sp>
        <p:nvSpPr>
          <p:cNvPr id="27650" name="Rectangle 3"/>
          <p:cNvSpPr>
            <a:spLocks noGrp="1" noChangeArrowheads="1"/>
          </p:cNvSpPr>
          <p:nvPr>
            <p:ph type="body" idx="1"/>
          </p:nvPr>
        </p:nvSpPr>
        <p:spPr>
          <a:xfrm>
            <a:off x="731520" y="5218176"/>
            <a:ext cx="10579210" cy="1462024"/>
          </a:xfrm>
        </p:spPr>
        <p:txBody>
          <a:bodyPr>
            <a:normAutofit/>
          </a:bodyPr>
          <a:lstStyle/>
          <a:p>
            <a:pPr eaLnBrk="1" hangingPunct="1">
              <a:lnSpc>
                <a:spcPct val="90000"/>
              </a:lnSpc>
            </a:pPr>
            <a:r>
              <a:rPr lang="en-GB" sz="2000" dirty="0">
                <a:solidFill>
                  <a:schemeClr val="tx1"/>
                </a:solidFill>
                <a:ea typeface="ＭＳ Ｐゴシック" charset="0"/>
                <a:cs typeface="ＭＳ Ｐゴシック" charset="0"/>
              </a:rPr>
              <a:t>Half of the energy created in the Universe since the CMB has been reprocessed into the Infrared (IR)</a:t>
            </a:r>
          </a:p>
          <a:p>
            <a:pPr eaLnBrk="1" hangingPunct="1">
              <a:lnSpc>
                <a:spcPct val="90000"/>
              </a:lnSpc>
            </a:pPr>
            <a:r>
              <a:rPr lang="en-US" sz="2000" dirty="0">
                <a:solidFill>
                  <a:schemeClr val="tx1"/>
                </a:solidFill>
                <a:ea typeface="ＭＳ Ｐゴシック" charset="0"/>
                <a:cs typeface="ＭＳ Ｐゴシック" charset="0"/>
              </a:rPr>
              <a:t>These photons dominate the spectrum of planets, young stars,  and many distant galaxies</a:t>
            </a:r>
          </a:p>
        </p:txBody>
      </p:sp>
      <p:pic>
        <p:nvPicPr>
          <p:cNvPr id="27651" name="Picture 7" descr="dole2006fig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90600"/>
            <a:ext cx="5943600"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159375" y="1412875"/>
            <a:ext cx="1873250" cy="316865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3" name="Rectangle 2"/>
          <p:cNvSpPr>
            <a:spLocks noChangeArrowheads="1"/>
          </p:cNvSpPr>
          <p:nvPr/>
        </p:nvSpPr>
        <p:spPr bwMode="auto">
          <a:xfrm>
            <a:off x="6240463" y="1412875"/>
            <a:ext cx="792162" cy="3168650"/>
          </a:xfrm>
          <a:prstGeom prst="rect">
            <a:avLst/>
          </a:prstGeom>
          <a:solidFill>
            <a:srgbClr val="FF0000">
              <a:alpha val="47058"/>
            </a:srgbClr>
          </a:solidFill>
          <a:ln w="9525">
            <a:solidFill>
              <a:schemeClr val="tx1"/>
            </a:solidFill>
            <a:round/>
            <a:headEnd/>
            <a:tailEnd/>
          </a:ln>
        </p:spPr>
        <p:txBody>
          <a:bodyPr/>
          <a:lstStyle/>
          <a:p>
            <a:endParaRPr lang="en-US">
              <a:solidFill>
                <a:srgbClr val="000000"/>
              </a:solidFill>
            </a:endParaRPr>
          </a:p>
        </p:txBody>
      </p:sp>
      <p:sp>
        <p:nvSpPr>
          <p:cNvPr id="4" name="TextBox 3">
            <a:extLst>
              <a:ext uri="{FF2B5EF4-FFF2-40B4-BE49-F238E27FC236}">
                <a16:creationId xmlns:a16="http://schemas.microsoft.com/office/drawing/2014/main" id="{AD123209-AC4F-E3F9-3E60-1DD9742FFD78}"/>
              </a:ext>
            </a:extLst>
          </p:cNvPr>
          <p:cNvSpPr txBox="1"/>
          <p:nvPr/>
        </p:nvSpPr>
        <p:spPr>
          <a:xfrm>
            <a:off x="8660732" y="3319669"/>
            <a:ext cx="2633869" cy="1200329"/>
          </a:xfrm>
          <a:prstGeom prst="rect">
            <a:avLst/>
          </a:prstGeom>
          <a:noFill/>
        </p:spPr>
        <p:txBody>
          <a:bodyPr wrap="square" rtlCol="0">
            <a:spAutoFit/>
          </a:bodyPr>
          <a:lstStyle/>
          <a:p>
            <a:r>
              <a:rPr lang="en-GB" sz="1800" dirty="0">
                <a:solidFill>
                  <a:schemeClr val="tx1"/>
                </a:solidFill>
                <a:ea typeface="ＭＳ Ｐゴシック" charset="0"/>
                <a:cs typeface="ＭＳ Ｐゴシック" charset="0"/>
              </a:rPr>
              <a:t>ALMA covers the submillimetre peak and pushes into the IR</a:t>
            </a:r>
            <a:r>
              <a:rPr lang="en-US" sz="1800" dirty="0">
                <a:solidFill>
                  <a:schemeClr val="tx1"/>
                </a:solidFill>
                <a:ea typeface="ＭＳ Ｐゴシック" charset="0"/>
                <a:cs typeface="ＭＳ Ｐゴシック" charset="0"/>
              </a:rPr>
              <a:t> tail</a:t>
            </a:r>
          </a:p>
          <a:p>
            <a:endParaRPr lang="en-US" dirty="0"/>
          </a:p>
        </p:txBody>
      </p:sp>
    </p:spTree>
    <p:extLst>
      <p:ext uri="{BB962C8B-B14F-4D97-AF65-F5344CB8AC3E}">
        <p14:creationId xmlns:p14="http://schemas.microsoft.com/office/powerpoint/2010/main" val="41763245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2" descr="aa430727-f1">
            <a:extLst>
              <a:ext uri="{FF2B5EF4-FFF2-40B4-BE49-F238E27FC236}">
                <a16:creationId xmlns:a16="http://schemas.microsoft.com/office/drawing/2014/main" id="{7A138B8E-4BFE-1A42-964A-58185D50D9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55"/>
          <a:stretch/>
        </p:blipFill>
        <p:spPr bwMode="auto">
          <a:xfrm>
            <a:off x="2489354" y="1497227"/>
            <a:ext cx="6416210" cy="469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itle 1">
            <a:extLst>
              <a:ext uri="{FF2B5EF4-FFF2-40B4-BE49-F238E27FC236}">
                <a16:creationId xmlns:a16="http://schemas.microsoft.com/office/drawing/2014/main" id="{8C0140BD-69E6-7846-9044-526296201ECF}"/>
              </a:ext>
            </a:extLst>
          </p:cNvPr>
          <p:cNvSpPr txBox="1">
            <a:spLocks/>
          </p:cNvSpPr>
          <p:nvPr/>
        </p:nvSpPr>
        <p:spPr>
          <a:xfrm>
            <a:off x="1295402" y="667265"/>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distribution of energy in galaxies</a:t>
            </a:r>
          </a:p>
        </p:txBody>
      </p:sp>
      <p:sp>
        <p:nvSpPr>
          <p:cNvPr id="26" name="Text Box 4">
            <a:extLst>
              <a:ext uri="{FF2B5EF4-FFF2-40B4-BE49-F238E27FC236}">
                <a16:creationId xmlns:a16="http://schemas.microsoft.com/office/drawing/2014/main" id="{F129EF16-90A9-5348-ACDC-2FFBFBDC019B}"/>
              </a:ext>
            </a:extLst>
          </p:cNvPr>
          <p:cNvSpPr txBox="1">
            <a:spLocks noChangeArrowheads="1"/>
          </p:cNvSpPr>
          <p:nvPr/>
        </p:nvSpPr>
        <p:spPr bwMode="auto">
          <a:xfrm>
            <a:off x="9237741" y="5173701"/>
            <a:ext cx="220791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400" dirty="0">
                <a:cs typeface="Arial"/>
              </a:rPr>
              <a:t>Galliano 2004</a:t>
            </a:r>
          </a:p>
          <a:p>
            <a:pPr eaLnBrk="1" hangingPunct="1">
              <a:defRPr/>
            </a:pPr>
            <a:r>
              <a:rPr lang="en-US" sz="2400" dirty="0">
                <a:cs typeface="Arial"/>
              </a:rPr>
              <a:t>PhD thesis, Paris</a:t>
            </a:r>
            <a:endParaRPr lang="en-US" sz="2400" dirty="0">
              <a:solidFill>
                <a:schemeClr val="bg1"/>
              </a:solidFill>
              <a:cs typeface="Arial"/>
            </a:endParaRPr>
          </a:p>
        </p:txBody>
      </p:sp>
      <p:sp>
        <p:nvSpPr>
          <p:cNvPr id="2" name="Rectangle 1">
            <a:extLst>
              <a:ext uri="{FF2B5EF4-FFF2-40B4-BE49-F238E27FC236}">
                <a16:creationId xmlns:a16="http://schemas.microsoft.com/office/drawing/2014/main" id="{959183C5-7EDF-E564-0C74-AF461AFE7914}"/>
              </a:ext>
            </a:extLst>
          </p:cNvPr>
          <p:cNvSpPr/>
          <p:nvPr/>
        </p:nvSpPr>
        <p:spPr>
          <a:xfrm>
            <a:off x="7901609" y="1600200"/>
            <a:ext cx="1003955" cy="4015409"/>
          </a:xfrm>
          <a:prstGeom prst="rect">
            <a:avLst/>
          </a:prstGeom>
          <a:solidFill>
            <a:srgbClr val="FF0000">
              <a:alpha val="2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DE9489-07FF-E90E-2C78-89E4BF3E501C}"/>
              </a:ext>
            </a:extLst>
          </p:cNvPr>
          <p:cNvSpPr txBox="1"/>
          <p:nvPr/>
        </p:nvSpPr>
        <p:spPr>
          <a:xfrm>
            <a:off x="9054548" y="3059668"/>
            <a:ext cx="2317109" cy="369332"/>
          </a:xfrm>
          <a:prstGeom prst="rect">
            <a:avLst/>
          </a:prstGeom>
          <a:noFill/>
        </p:spPr>
        <p:txBody>
          <a:bodyPr wrap="none" rtlCol="0">
            <a:spAutoFit/>
          </a:bodyPr>
          <a:lstStyle/>
          <a:p>
            <a:r>
              <a:rPr lang="en-US" dirty="0"/>
              <a:t>Where ALMA observes</a:t>
            </a:r>
          </a:p>
        </p:txBody>
      </p:sp>
    </p:spTree>
    <p:extLst>
      <p:ext uri="{BB962C8B-B14F-4D97-AF65-F5344CB8AC3E}">
        <p14:creationId xmlns:p14="http://schemas.microsoft.com/office/powerpoint/2010/main" val="260516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EBEA-562E-974C-BF87-D8D6422B40F0}"/>
              </a:ext>
            </a:extLst>
          </p:cNvPr>
          <p:cNvSpPr>
            <a:spLocks noGrp="1"/>
          </p:cNvSpPr>
          <p:nvPr>
            <p:ph type="title"/>
          </p:nvPr>
        </p:nvSpPr>
        <p:spPr/>
        <p:txBody>
          <a:bodyPr/>
          <a:lstStyle/>
          <a:p>
            <a:r>
              <a:rPr lang="en-US" dirty="0"/>
              <a:t>The gas that lies between the stars</a:t>
            </a:r>
          </a:p>
        </p:txBody>
      </p:sp>
      <p:sp>
        <p:nvSpPr>
          <p:cNvPr id="3" name="Content Placeholder 2">
            <a:extLst>
              <a:ext uri="{FF2B5EF4-FFF2-40B4-BE49-F238E27FC236}">
                <a16:creationId xmlns:a16="http://schemas.microsoft.com/office/drawing/2014/main" id="{BF72EBE6-5A15-8F4A-8186-8D781C41EB67}"/>
              </a:ext>
            </a:extLst>
          </p:cNvPr>
          <p:cNvSpPr>
            <a:spLocks noGrp="1"/>
          </p:cNvSpPr>
          <p:nvPr>
            <p:ph idx="1"/>
          </p:nvPr>
        </p:nvSpPr>
        <p:spPr/>
        <p:txBody>
          <a:bodyPr>
            <a:normAutofit fontScale="92500" lnSpcReduction="10000"/>
          </a:bodyPr>
          <a:lstStyle/>
          <a:p>
            <a:pPr>
              <a:lnSpc>
                <a:spcPct val="90000"/>
              </a:lnSpc>
            </a:pPr>
            <a:r>
              <a:rPr lang="en-US" sz="2800" dirty="0">
                <a:ea typeface="ＭＳ Ｐゴシック" charset="0"/>
                <a:cs typeface="ＭＳ Ｐゴシック" charset="0"/>
              </a:rPr>
              <a:t>Gas can be ionized, atomic, or molecular</a:t>
            </a:r>
          </a:p>
          <a:p>
            <a:pPr lvl="1">
              <a:lnSpc>
                <a:spcPct val="90000"/>
              </a:lnSpc>
            </a:pPr>
            <a:r>
              <a:rPr lang="en-US" dirty="0">
                <a:ea typeface="ＭＳ Ｐゴシック" charset="0"/>
                <a:cs typeface="ＭＳ Ｐゴシック" charset="0"/>
              </a:rPr>
              <a:t>H and He with traces of C, N, O and everything else</a:t>
            </a:r>
          </a:p>
          <a:p>
            <a:pPr>
              <a:lnSpc>
                <a:spcPct val="90000"/>
              </a:lnSpc>
            </a:pPr>
            <a:r>
              <a:rPr lang="en-US" sz="2800" dirty="0">
                <a:ea typeface="ＭＳ Ｐゴシック" charset="0"/>
                <a:cs typeface="ＭＳ Ｐゴシック" charset="0"/>
              </a:rPr>
              <a:t>H</a:t>
            </a:r>
            <a:r>
              <a:rPr lang="en-US" sz="2800" baseline="-25000" dirty="0">
                <a:ea typeface="ＭＳ Ｐゴシック" charset="0"/>
                <a:cs typeface="ＭＳ Ｐゴシック" charset="0"/>
              </a:rPr>
              <a:t>2</a:t>
            </a:r>
            <a:r>
              <a:rPr lang="en-US" sz="2800" dirty="0">
                <a:ea typeface="ＭＳ Ｐゴシック" charset="0"/>
                <a:cs typeface="ＭＳ Ｐゴシック" charset="0"/>
              </a:rPr>
              <a:t> is the phase that forms stars</a:t>
            </a:r>
          </a:p>
          <a:p>
            <a:pPr lvl="1">
              <a:lnSpc>
                <a:spcPct val="90000"/>
              </a:lnSpc>
            </a:pPr>
            <a:r>
              <a:rPr lang="en-US" sz="2200" dirty="0">
                <a:ea typeface="ＭＳ Ｐゴシック" charset="0"/>
              </a:rPr>
              <a:t>Typically cold (10-50 K) and dense (&gt;10</a:t>
            </a:r>
            <a:r>
              <a:rPr lang="en-US" baseline="30000" dirty="0">
                <a:ea typeface="ＭＳ Ｐゴシック" charset="0"/>
              </a:rPr>
              <a:t>2</a:t>
            </a:r>
            <a:r>
              <a:rPr lang="en-US" sz="2200" dirty="0">
                <a:ea typeface="ＭＳ Ｐゴシック" charset="0"/>
              </a:rPr>
              <a:t>/cm</a:t>
            </a:r>
            <a:r>
              <a:rPr lang="en-US" sz="2200" baseline="30000" dirty="0">
                <a:ea typeface="ＭＳ Ｐゴシック" charset="0"/>
              </a:rPr>
              <a:t>3</a:t>
            </a:r>
            <a:r>
              <a:rPr lang="en-US" sz="2200" dirty="0">
                <a:ea typeface="ＭＳ Ｐゴシック" charset="0"/>
              </a:rPr>
              <a:t>)</a:t>
            </a:r>
          </a:p>
          <a:p>
            <a:pPr lvl="1">
              <a:lnSpc>
                <a:spcPct val="90000"/>
              </a:lnSpc>
            </a:pPr>
            <a:r>
              <a:rPr lang="en-US" sz="2200" dirty="0">
                <a:ea typeface="ＭＳ Ｐゴシック" charset="0"/>
              </a:rPr>
              <a:t>but</a:t>
            </a:r>
            <a:r>
              <a:rPr lang="en-US" sz="2200" baseline="-25000" dirty="0">
                <a:ea typeface="ＭＳ Ｐゴシック" charset="0"/>
              </a:rPr>
              <a:t> </a:t>
            </a:r>
            <a:r>
              <a:rPr lang="en-US" sz="2200" dirty="0" err="1">
                <a:ea typeface="ＭＳ Ｐゴシック" charset="0"/>
              </a:rPr>
              <a:t>doesn</a:t>
            </a:r>
            <a:r>
              <a:rPr lang="en-CA" sz="2200" dirty="0">
                <a:ea typeface="ＭＳ Ｐゴシック" charset="0"/>
              </a:rPr>
              <a:t>’</a:t>
            </a:r>
            <a:r>
              <a:rPr lang="en-US" altLang="ja-JP" sz="2200" dirty="0">
                <a:ea typeface="ＭＳ Ｐゴシック" charset="0"/>
              </a:rPr>
              <a:t>t emit (J=2 level needs T~200 K to be significantly populated)</a:t>
            </a:r>
          </a:p>
          <a:p>
            <a:pPr>
              <a:lnSpc>
                <a:spcPct val="90000"/>
              </a:lnSpc>
            </a:pPr>
            <a:r>
              <a:rPr lang="en-US" dirty="0">
                <a:ea typeface="ＭＳ Ｐゴシック" charset="0"/>
              </a:rPr>
              <a:t>CO second most abundant molecule </a:t>
            </a:r>
          </a:p>
          <a:p>
            <a:pPr lvl="1">
              <a:lnSpc>
                <a:spcPct val="90000"/>
              </a:lnSpc>
            </a:pPr>
            <a:r>
              <a:rPr lang="en-US" sz="2200" dirty="0">
                <a:ea typeface="ＭＳ Ｐゴシック" charset="0"/>
              </a:rPr>
              <a:t>easy to excite rotational transitions by collisions with H</a:t>
            </a:r>
            <a:r>
              <a:rPr lang="en-US" sz="2200" baseline="-25000" dirty="0">
                <a:ea typeface="ＭＳ Ｐゴシック" charset="0"/>
              </a:rPr>
              <a:t>2</a:t>
            </a:r>
            <a:r>
              <a:rPr lang="en-US" sz="2200" dirty="0">
                <a:ea typeface="ＭＳ Ｐゴシック" charset="0"/>
              </a:rPr>
              <a:t> for T &gt; 5 K</a:t>
            </a:r>
          </a:p>
          <a:p>
            <a:pPr lvl="1">
              <a:lnSpc>
                <a:spcPct val="90000"/>
              </a:lnSpc>
            </a:pPr>
            <a:r>
              <a:rPr lang="en-US" sz="2200" dirty="0">
                <a:ea typeface="ＭＳ Ｐゴシック" charset="0"/>
              </a:rPr>
              <a:t>CO traces total molecular gas in galaxies</a:t>
            </a:r>
          </a:p>
          <a:p>
            <a:endParaRPr lang="en-US" dirty="0"/>
          </a:p>
        </p:txBody>
      </p:sp>
    </p:spTree>
    <p:extLst>
      <p:ext uri="{BB962C8B-B14F-4D97-AF65-F5344CB8AC3E}">
        <p14:creationId xmlns:p14="http://schemas.microsoft.com/office/powerpoint/2010/main" val="34861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7212</TotalTime>
  <Words>1393</Words>
  <Application>Microsoft Macintosh PowerPoint</Application>
  <PresentationFormat>Widescreen</PresentationFormat>
  <Paragraphs>204</Paragraphs>
  <Slides>40</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 Unicode MS</vt:lpstr>
      <vt:lpstr>Arial</vt:lpstr>
      <vt:lpstr>Calibri</vt:lpstr>
      <vt:lpstr>Comic Sans MS</vt:lpstr>
      <vt:lpstr>Garamond</vt:lpstr>
      <vt:lpstr>Gill Sans</vt:lpstr>
      <vt:lpstr>Symbol</vt:lpstr>
      <vt:lpstr>Times</vt:lpstr>
      <vt:lpstr>Times New Roman</vt:lpstr>
      <vt:lpstr>Wingdings</vt:lpstr>
      <vt:lpstr>Organic</vt:lpstr>
      <vt:lpstr>Becoming a radio astronomer </vt:lpstr>
      <vt:lpstr>Outline</vt:lpstr>
      <vt:lpstr>My path to radio astronomy</vt:lpstr>
      <vt:lpstr>My first radio project: cold dense clouds of gas in M33 with the Owens Valley Millimeter Array</vt:lpstr>
      <vt:lpstr>My first sabbatical: Super-giant gas clouds in a merging galaxy</vt:lpstr>
      <vt:lpstr>PowerPoint Presentation</vt:lpstr>
      <vt:lpstr>Importance of the Millimetre/Infrared</vt:lpstr>
      <vt:lpstr>PowerPoint Presentation</vt:lpstr>
      <vt:lpstr>The gas that lies between the stars</vt:lpstr>
      <vt:lpstr>Cold gas (10-50 K): emission lines from molecules</vt:lpstr>
      <vt:lpstr>Correlation between star formation and gas in galaxies </vt:lpstr>
      <vt:lpstr>Simulations show star formation rate in galaxy mergers varies with time</vt:lpstr>
      <vt:lpstr>ALMA: the Atacama Large Millimeter Array</vt:lpstr>
      <vt:lpstr>PowerPoint Presentation</vt:lpstr>
      <vt:lpstr>PowerPoint Presentation</vt:lpstr>
      <vt:lpstr>ALMA Band 3 (3 mm or 100 GHz)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Star-forming gas clouds in two nearby galaxy mergers</vt:lpstr>
      <vt:lpstr>PowerPoint Presentation</vt:lpstr>
      <vt:lpstr>PowerPoint Presentation</vt:lpstr>
      <vt:lpstr>PowerPoint Presentation</vt:lpstr>
      <vt:lpstr>Molecular gas on scales of    150 light years in the Antennae</vt:lpstr>
      <vt:lpstr>Molecular gas on scales of     150 light years in NGC 3256</vt:lpstr>
      <vt:lpstr>Higher gas mass and turbulent velocity in mergers than in normal spiral galaxies</vt:lpstr>
      <vt:lpstr>Using merger simulations to probe evolution of gas properties and star formation</vt:lpstr>
      <vt:lpstr>PowerPoint Presentation</vt:lpstr>
      <vt:lpstr>PowerPoint Presentation</vt:lpstr>
      <vt:lpstr>PowerPoint Presentation</vt:lpstr>
      <vt:lpstr>A tale of two mergers …</vt:lpstr>
      <vt:lpstr>A tale of two mergers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sets the high SFR in extreme galaxy mergers?</dc:title>
  <dc:creator>Wilson, Christine</dc:creator>
  <cp:lastModifiedBy>Wilson, Christine</cp:lastModifiedBy>
  <cp:revision>145</cp:revision>
  <dcterms:created xsi:type="dcterms:W3CDTF">2022-05-02T13:21:25Z</dcterms:created>
  <dcterms:modified xsi:type="dcterms:W3CDTF">2023-01-26T15:48:50Z</dcterms:modified>
</cp:coreProperties>
</file>